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sldIdLst>
    <p:sldId id="258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3" r:id="rId15"/>
    <p:sldId id="275" r:id="rId16"/>
    <p:sldId id="276" r:id="rId17"/>
    <p:sldId id="277" r:id="rId18"/>
    <p:sldId id="278" r:id="rId19"/>
    <p:sldId id="279" r:id="rId20"/>
    <p:sldId id="280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437"/>
    <a:srgbClr val="FFCD00"/>
    <a:srgbClr val="FAC400"/>
    <a:srgbClr val="FBB700"/>
    <a:srgbClr val="F3C3A9"/>
    <a:srgbClr val="FDB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599"/>
  </p:normalViewPr>
  <p:slideViewPr>
    <p:cSldViewPr snapToGrid="0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A3BE51-2DC5-4B83-B092-1DB81D1B4111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B884600-9595-4C6B-BA22-3040819B6825}">
      <dgm:prSet/>
      <dgm:spPr/>
      <dgm:t>
        <a:bodyPr/>
        <a:lstStyle/>
        <a:p>
          <a:r>
            <a:rPr lang="en-US" b="1"/>
            <a:t>"Select" </a:t>
          </a:r>
          <a:r>
            <a:rPr lang="en-US"/>
            <a:t>level represents null values for some categorical variables, as customers did not choose any option from the list.</a:t>
          </a:r>
        </a:p>
      </dgm:t>
    </dgm:pt>
    <dgm:pt modelId="{F317B124-9BD7-4B72-A5AF-89E550B88DD8}" type="parTrans" cxnId="{724A0BCC-991A-4B24-8C53-3A166F635A96}">
      <dgm:prSet/>
      <dgm:spPr/>
      <dgm:t>
        <a:bodyPr/>
        <a:lstStyle/>
        <a:p>
          <a:endParaRPr lang="en-US"/>
        </a:p>
      </dgm:t>
    </dgm:pt>
    <dgm:pt modelId="{6F248975-F684-4050-999E-4560F66092AD}" type="sibTrans" cxnId="{724A0BCC-991A-4B24-8C53-3A166F635A96}">
      <dgm:prSet/>
      <dgm:spPr/>
      <dgm:t>
        <a:bodyPr/>
        <a:lstStyle/>
        <a:p>
          <a:endParaRPr lang="en-US"/>
        </a:p>
      </dgm:t>
    </dgm:pt>
    <dgm:pt modelId="{FCE3C7E4-2866-4119-80DD-81091EB35D15}">
      <dgm:prSet/>
      <dgm:spPr/>
      <dgm:t>
        <a:bodyPr/>
        <a:lstStyle/>
        <a:p>
          <a:r>
            <a:rPr lang="en-US"/>
            <a:t>Columns with over 40% null values were dropped.</a:t>
          </a:r>
        </a:p>
      </dgm:t>
    </dgm:pt>
    <dgm:pt modelId="{902980CF-E47B-4E14-9BF6-AFDBB4464726}" type="parTrans" cxnId="{5D45296A-6750-4064-93C6-BE6123369D72}">
      <dgm:prSet/>
      <dgm:spPr/>
      <dgm:t>
        <a:bodyPr/>
        <a:lstStyle/>
        <a:p>
          <a:endParaRPr lang="en-US"/>
        </a:p>
      </dgm:t>
    </dgm:pt>
    <dgm:pt modelId="{C0D0A1A3-EEE7-44F9-89F3-8E9496076553}" type="sibTrans" cxnId="{5D45296A-6750-4064-93C6-BE6123369D72}">
      <dgm:prSet/>
      <dgm:spPr/>
      <dgm:t>
        <a:bodyPr/>
        <a:lstStyle/>
        <a:p>
          <a:endParaRPr lang="en-US"/>
        </a:p>
      </dgm:t>
    </dgm:pt>
    <dgm:pt modelId="{6A5200D5-52CB-462A-AEA4-E8BD91091881}">
      <dgm:prSet/>
      <dgm:spPr/>
      <dgm:t>
        <a:bodyPr/>
        <a:lstStyle/>
        <a:p>
          <a:r>
            <a:rPr lang="en-US"/>
            <a:t>Missing values in categorical columns were handled based on value counts and certain considerations.</a:t>
          </a:r>
        </a:p>
      </dgm:t>
    </dgm:pt>
    <dgm:pt modelId="{7B37CC47-D5A1-4A09-8A63-15F58FE891FD}" type="parTrans" cxnId="{47B7F612-839F-4430-AEC9-23256DE08578}">
      <dgm:prSet/>
      <dgm:spPr/>
      <dgm:t>
        <a:bodyPr/>
        <a:lstStyle/>
        <a:p>
          <a:endParaRPr lang="en-US"/>
        </a:p>
      </dgm:t>
    </dgm:pt>
    <dgm:pt modelId="{35589975-4F23-4DE4-A1D1-D1EE4ABC5EC3}" type="sibTrans" cxnId="{47B7F612-839F-4430-AEC9-23256DE08578}">
      <dgm:prSet/>
      <dgm:spPr/>
      <dgm:t>
        <a:bodyPr/>
        <a:lstStyle/>
        <a:p>
          <a:endParaRPr lang="en-US"/>
        </a:p>
      </dgm:t>
    </dgm:pt>
    <dgm:pt modelId="{B8D06C7C-A39E-4D74-AE8C-2EFD3E3421D9}">
      <dgm:prSet/>
      <dgm:spPr/>
      <dgm:t>
        <a:bodyPr/>
        <a:lstStyle/>
        <a:p>
          <a:r>
            <a:rPr lang="en-US"/>
            <a:t>Drop columns that don't add any insight or value to the study objective (tags, country)</a:t>
          </a:r>
        </a:p>
      </dgm:t>
    </dgm:pt>
    <dgm:pt modelId="{888B3256-08E6-409F-B3DA-4B9BB452F13A}" type="parTrans" cxnId="{3FDF304E-A991-4EA3-A19C-1DA73BE19462}">
      <dgm:prSet/>
      <dgm:spPr/>
      <dgm:t>
        <a:bodyPr/>
        <a:lstStyle/>
        <a:p>
          <a:endParaRPr lang="en-US"/>
        </a:p>
      </dgm:t>
    </dgm:pt>
    <dgm:pt modelId="{39D19ACF-E82F-4328-9AFA-976A5C295F92}" type="sibTrans" cxnId="{3FDF304E-A991-4EA3-A19C-1DA73BE19462}">
      <dgm:prSet/>
      <dgm:spPr/>
      <dgm:t>
        <a:bodyPr/>
        <a:lstStyle/>
        <a:p>
          <a:endParaRPr lang="en-US"/>
        </a:p>
      </dgm:t>
    </dgm:pt>
    <dgm:pt modelId="{C38CE709-6EA3-409D-B79E-BC68BD83AA2E}">
      <dgm:prSet/>
      <dgm:spPr/>
      <dgm:t>
        <a:bodyPr/>
        <a:lstStyle/>
        <a:p>
          <a:r>
            <a:rPr lang="en-US"/>
            <a:t>Imputation was used for some categorical variables.</a:t>
          </a:r>
        </a:p>
      </dgm:t>
    </dgm:pt>
    <dgm:pt modelId="{C5B8316A-A0E4-4D59-8532-20BE89C19716}" type="parTrans" cxnId="{B618B796-BCCB-4C43-8634-72E809D10C02}">
      <dgm:prSet/>
      <dgm:spPr/>
      <dgm:t>
        <a:bodyPr/>
        <a:lstStyle/>
        <a:p>
          <a:endParaRPr lang="en-US"/>
        </a:p>
      </dgm:t>
    </dgm:pt>
    <dgm:pt modelId="{AC62A2DE-E8FC-4C41-A953-3C417804C190}" type="sibTrans" cxnId="{B618B796-BCCB-4C43-8634-72E809D10C02}">
      <dgm:prSet/>
      <dgm:spPr/>
      <dgm:t>
        <a:bodyPr/>
        <a:lstStyle/>
        <a:p>
          <a:endParaRPr lang="en-US"/>
        </a:p>
      </dgm:t>
    </dgm:pt>
    <dgm:pt modelId="{CB552DE7-E17B-4825-90D6-4CA3E87EC125}">
      <dgm:prSet/>
      <dgm:spPr/>
      <dgm:t>
        <a:bodyPr/>
        <a:lstStyle/>
        <a:p>
          <a:r>
            <a:rPr lang="en-US"/>
            <a:t>Additional categories were created for some variables.</a:t>
          </a:r>
        </a:p>
      </dgm:t>
    </dgm:pt>
    <dgm:pt modelId="{17C31FD5-0DBD-491E-A9BA-6358ECDBDACB}" type="parTrans" cxnId="{4BA88AE9-721C-4BAF-A66B-65DD477B8768}">
      <dgm:prSet/>
      <dgm:spPr/>
      <dgm:t>
        <a:bodyPr/>
        <a:lstStyle/>
        <a:p>
          <a:endParaRPr lang="en-US"/>
        </a:p>
      </dgm:t>
    </dgm:pt>
    <dgm:pt modelId="{FA9BB2AA-2EDB-48C6-9016-E46C38A00E15}" type="sibTrans" cxnId="{4BA88AE9-721C-4BAF-A66B-65DD477B8768}">
      <dgm:prSet/>
      <dgm:spPr/>
      <dgm:t>
        <a:bodyPr/>
        <a:lstStyle/>
        <a:p>
          <a:endParaRPr lang="en-US"/>
        </a:p>
      </dgm:t>
    </dgm:pt>
    <dgm:pt modelId="{A6F46131-E196-4A83-B9F8-97DE3D0E9DC6}">
      <dgm:prSet/>
      <dgm:spPr/>
      <dgm:t>
        <a:bodyPr/>
        <a:lstStyle/>
        <a:p>
          <a:r>
            <a:rPr lang="en-US"/>
            <a:t>Columns with no use for modeling (Prospect ID, Lead Number) or only one category of response were dropped.</a:t>
          </a:r>
        </a:p>
      </dgm:t>
    </dgm:pt>
    <dgm:pt modelId="{35305FE7-6CE0-413B-A8C9-BD4BFDC86EAC}" type="parTrans" cxnId="{B532C637-42A2-4291-94C9-2E1363AAC23D}">
      <dgm:prSet/>
      <dgm:spPr/>
      <dgm:t>
        <a:bodyPr/>
        <a:lstStyle/>
        <a:p>
          <a:endParaRPr lang="en-US"/>
        </a:p>
      </dgm:t>
    </dgm:pt>
    <dgm:pt modelId="{A5FB9A6C-7219-4346-AE46-E420CC35A9D7}" type="sibTrans" cxnId="{B532C637-42A2-4291-94C9-2E1363AAC23D}">
      <dgm:prSet/>
      <dgm:spPr/>
      <dgm:t>
        <a:bodyPr/>
        <a:lstStyle/>
        <a:p>
          <a:endParaRPr lang="en-US"/>
        </a:p>
      </dgm:t>
    </dgm:pt>
    <dgm:pt modelId="{CC8E1F76-C2E3-44D9-959F-0E45F92A2B70}">
      <dgm:prSet/>
      <dgm:spPr/>
      <dgm:t>
        <a:bodyPr/>
        <a:lstStyle/>
        <a:p>
          <a:r>
            <a:rPr lang="en-US"/>
            <a:t>Numerical data was imputed with mode after checking distribution.</a:t>
          </a:r>
        </a:p>
      </dgm:t>
    </dgm:pt>
    <dgm:pt modelId="{2D61AC90-EBA1-44F5-A7FF-280FFDC802E9}" type="parTrans" cxnId="{EA69F668-519B-4715-AAAC-FA2E662D2FA9}">
      <dgm:prSet/>
      <dgm:spPr/>
      <dgm:t>
        <a:bodyPr/>
        <a:lstStyle/>
        <a:p>
          <a:endParaRPr lang="en-US"/>
        </a:p>
      </dgm:t>
    </dgm:pt>
    <dgm:pt modelId="{06AC2DA1-4870-4A5D-917C-7700594F8EA0}" type="sibTrans" cxnId="{EA69F668-519B-4715-AAAC-FA2E662D2FA9}">
      <dgm:prSet/>
      <dgm:spPr/>
      <dgm:t>
        <a:bodyPr/>
        <a:lstStyle/>
        <a:p>
          <a:endParaRPr lang="en-US"/>
        </a:p>
      </dgm:t>
    </dgm:pt>
    <dgm:pt modelId="{6C6C93AB-5523-DE4B-90A8-CB2ECD533F15}" type="pres">
      <dgm:prSet presAssocID="{AEA3BE51-2DC5-4B83-B092-1DB81D1B4111}" presName="diagram" presStyleCnt="0">
        <dgm:presLayoutVars>
          <dgm:dir/>
          <dgm:resizeHandles val="exact"/>
        </dgm:presLayoutVars>
      </dgm:prSet>
      <dgm:spPr/>
    </dgm:pt>
    <dgm:pt modelId="{39513FE8-CD06-0B47-8AB2-44E8FAB33832}" type="pres">
      <dgm:prSet presAssocID="{6B884600-9595-4C6B-BA22-3040819B6825}" presName="node" presStyleLbl="node1" presStyleIdx="0" presStyleCnt="8">
        <dgm:presLayoutVars>
          <dgm:bulletEnabled val="1"/>
        </dgm:presLayoutVars>
      </dgm:prSet>
      <dgm:spPr/>
    </dgm:pt>
    <dgm:pt modelId="{3D70E5B7-4788-4B44-8C7B-C95DCD311298}" type="pres">
      <dgm:prSet presAssocID="{6F248975-F684-4050-999E-4560F66092AD}" presName="sibTrans" presStyleCnt="0"/>
      <dgm:spPr/>
    </dgm:pt>
    <dgm:pt modelId="{547D9987-0BFA-0E45-98A7-8793FF1FCCFF}" type="pres">
      <dgm:prSet presAssocID="{FCE3C7E4-2866-4119-80DD-81091EB35D15}" presName="node" presStyleLbl="node1" presStyleIdx="1" presStyleCnt="8">
        <dgm:presLayoutVars>
          <dgm:bulletEnabled val="1"/>
        </dgm:presLayoutVars>
      </dgm:prSet>
      <dgm:spPr/>
    </dgm:pt>
    <dgm:pt modelId="{8821A2B7-AD74-7645-9A6A-F34EC87A506F}" type="pres">
      <dgm:prSet presAssocID="{C0D0A1A3-EEE7-44F9-89F3-8E9496076553}" presName="sibTrans" presStyleCnt="0"/>
      <dgm:spPr/>
    </dgm:pt>
    <dgm:pt modelId="{14410B48-F93A-B24D-BAF1-B903EDEDDA45}" type="pres">
      <dgm:prSet presAssocID="{6A5200D5-52CB-462A-AEA4-E8BD91091881}" presName="node" presStyleLbl="node1" presStyleIdx="2" presStyleCnt="8">
        <dgm:presLayoutVars>
          <dgm:bulletEnabled val="1"/>
        </dgm:presLayoutVars>
      </dgm:prSet>
      <dgm:spPr/>
    </dgm:pt>
    <dgm:pt modelId="{5330EA84-51AD-5740-8E07-E21DA303E21A}" type="pres">
      <dgm:prSet presAssocID="{35589975-4F23-4DE4-A1D1-D1EE4ABC5EC3}" presName="sibTrans" presStyleCnt="0"/>
      <dgm:spPr/>
    </dgm:pt>
    <dgm:pt modelId="{976AD667-FD37-804F-9DD1-9DF9F431B491}" type="pres">
      <dgm:prSet presAssocID="{B8D06C7C-A39E-4D74-AE8C-2EFD3E3421D9}" presName="node" presStyleLbl="node1" presStyleIdx="3" presStyleCnt="8">
        <dgm:presLayoutVars>
          <dgm:bulletEnabled val="1"/>
        </dgm:presLayoutVars>
      </dgm:prSet>
      <dgm:spPr/>
    </dgm:pt>
    <dgm:pt modelId="{AF2ABD0E-4024-1C4C-AC2D-707DE2580906}" type="pres">
      <dgm:prSet presAssocID="{39D19ACF-E82F-4328-9AFA-976A5C295F92}" presName="sibTrans" presStyleCnt="0"/>
      <dgm:spPr/>
    </dgm:pt>
    <dgm:pt modelId="{BC48B491-E48A-EB4A-AF46-9AD69580F2AC}" type="pres">
      <dgm:prSet presAssocID="{C38CE709-6EA3-409D-B79E-BC68BD83AA2E}" presName="node" presStyleLbl="node1" presStyleIdx="4" presStyleCnt="8">
        <dgm:presLayoutVars>
          <dgm:bulletEnabled val="1"/>
        </dgm:presLayoutVars>
      </dgm:prSet>
      <dgm:spPr/>
    </dgm:pt>
    <dgm:pt modelId="{AE734A6A-E3D6-8447-802C-27AC3FF3629C}" type="pres">
      <dgm:prSet presAssocID="{AC62A2DE-E8FC-4C41-A953-3C417804C190}" presName="sibTrans" presStyleCnt="0"/>
      <dgm:spPr/>
    </dgm:pt>
    <dgm:pt modelId="{39A413CF-2E3F-844D-9168-E33EE8D5949B}" type="pres">
      <dgm:prSet presAssocID="{CB552DE7-E17B-4825-90D6-4CA3E87EC125}" presName="node" presStyleLbl="node1" presStyleIdx="5" presStyleCnt="8">
        <dgm:presLayoutVars>
          <dgm:bulletEnabled val="1"/>
        </dgm:presLayoutVars>
      </dgm:prSet>
      <dgm:spPr/>
    </dgm:pt>
    <dgm:pt modelId="{D6546FBB-7911-E440-AB8B-036C34EC6BB9}" type="pres">
      <dgm:prSet presAssocID="{FA9BB2AA-2EDB-48C6-9016-E46C38A00E15}" presName="sibTrans" presStyleCnt="0"/>
      <dgm:spPr/>
    </dgm:pt>
    <dgm:pt modelId="{1A03D3FF-F816-8B49-B0EA-E93C2DA290BF}" type="pres">
      <dgm:prSet presAssocID="{A6F46131-E196-4A83-B9F8-97DE3D0E9DC6}" presName="node" presStyleLbl="node1" presStyleIdx="6" presStyleCnt="8">
        <dgm:presLayoutVars>
          <dgm:bulletEnabled val="1"/>
        </dgm:presLayoutVars>
      </dgm:prSet>
      <dgm:spPr/>
    </dgm:pt>
    <dgm:pt modelId="{583E8EC6-255F-0D42-BD62-288244325E46}" type="pres">
      <dgm:prSet presAssocID="{A5FB9A6C-7219-4346-AE46-E420CC35A9D7}" presName="sibTrans" presStyleCnt="0"/>
      <dgm:spPr/>
    </dgm:pt>
    <dgm:pt modelId="{597EAE58-AEEA-B84E-BAB2-403E0ADF1E98}" type="pres">
      <dgm:prSet presAssocID="{CC8E1F76-C2E3-44D9-959F-0E45F92A2B70}" presName="node" presStyleLbl="node1" presStyleIdx="7" presStyleCnt="8">
        <dgm:presLayoutVars>
          <dgm:bulletEnabled val="1"/>
        </dgm:presLayoutVars>
      </dgm:prSet>
      <dgm:spPr/>
    </dgm:pt>
  </dgm:ptLst>
  <dgm:cxnLst>
    <dgm:cxn modelId="{2E677C0C-D3D6-0444-8141-541E9C6CAC80}" type="presOf" srcId="{6A5200D5-52CB-462A-AEA4-E8BD91091881}" destId="{14410B48-F93A-B24D-BAF1-B903EDEDDA45}" srcOrd="0" destOrd="0" presId="urn:microsoft.com/office/officeart/2005/8/layout/default"/>
    <dgm:cxn modelId="{47B7F612-839F-4430-AEC9-23256DE08578}" srcId="{AEA3BE51-2DC5-4B83-B092-1DB81D1B4111}" destId="{6A5200D5-52CB-462A-AEA4-E8BD91091881}" srcOrd="2" destOrd="0" parTransId="{7B37CC47-D5A1-4A09-8A63-15F58FE891FD}" sibTransId="{35589975-4F23-4DE4-A1D1-D1EE4ABC5EC3}"/>
    <dgm:cxn modelId="{8C388123-C043-0C4A-8AF8-B0D002DE7DB2}" type="presOf" srcId="{6B884600-9595-4C6B-BA22-3040819B6825}" destId="{39513FE8-CD06-0B47-8AB2-44E8FAB33832}" srcOrd="0" destOrd="0" presId="urn:microsoft.com/office/officeart/2005/8/layout/default"/>
    <dgm:cxn modelId="{B532C637-42A2-4291-94C9-2E1363AAC23D}" srcId="{AEA3BE51-2DC5-4B83-B092-1DB81D1B4111}" destId="{A6F46131-E196-4A83-B9F8-97DE3D0E9DC6}" srcOrd="6" destOrd="0" parTransId="{35305FE7-6CE0-413B-A8C9-BD4BFDC86EAC}" sibTransId="{A5FB9A6C-7219-4346-AE46-E420CC35A9D7}"/>
    <dgm:cxn modelId="{7AA5163B-A5E5-1348-ACD2-36BCE270530A}" type="presOf" srcId="{FCE3C7E4-2866-4119-80DD-81091EB35D15}" destId="{547D9987-0BFA-0E45-98A7-8793FF1FCCFF}" srcOrd="0" destOrd="0" presId="urn:microsoft.com/office/officeart/2005/8/layout/default"/>
    <dgm:cxn modelId="{3FDF304E-A991-4EA3-A19C-1DA73BE19462}" srcId="{AEA3BE51-2DC5-4B83-B092-1DB81D1B4111}" destId="{B8D06C7C-A39E-4D74-AE8C-2EFD3E3421D9}" srcOrd="3" destOrd="0" parTransId="{888B3256-08E6-409F-B3DA-4B9BB452F13A}" sibTransId="{39D19ACF-E82F-4328-9AFA-976A5C295F92}"/>
    <dgm:cxn modelId="{EA69F668-519B-4715-AAAC-FA2E662D2FA9}" srcId="{AEA3BE51-2DC5-4B83-B092-1DB81D1B4111}" destId="{CC8E1F76-C2E3-44D9-959F-0E45F92A2B70}" srcOrd="7" destOrd="0" parTransId="{2D61AC90-EBA1-44F5-A7FF-280FFDC802E9}" sibTransId="{06AC2DA1-4870-4A5D-917C-7700594F8EA0}"/>
    <dgm:cxn modelId="{5D45296A-6750-4064-93C6-BE6123369D72}" srcId="{AEA3BE51-2DC5-4B83-B092-1DB81D1B4111}" destId="{FCE3C7E4-2866-4119-80DD-81091EB35D15}" srcOrd="1" destOrd="0" parTransId="{902980CF-E47B-4E14-9BF6-AFDBB4464726}" sibTransId="{C0D0A1A3-EEE7-44F9-89F3-8E9496076553}"/>
    <dgm:cxn modelId="{1CCFCD6C-7915-8949-95B0-AA16CEAC64D4}" type="presOf" srcId="{CC8E1F76-C2E3-44D9-959F-0E45F92A2B70}" destId="{597EAE58-AEEA-B84E-BAB2-403E0ADF1E98}" srcOrd="0" destOrd="0" presId="urn:microsoft.com/office/officeart/2005/8/layout/default"/>
    <dgm:cxn modelId="{CA1AA76E-C61E-A846-A3D2-500C859F85B5}" type="presOf" srcId="{B8D06C7C-A39E-4D74-AE8C-2EFD3E3421D9}" destId="{976AD667-FD37-804F-9DD1-9DF9F431B491}" srcOrd="0" destOrd="0" presId="urn:microsoft.com/office/officeart/2005/8/layout/default"/>
    <dgm:cxn modelId="{B618B796-BCCB-4C43-8634-72E809D10C02}" srcId="{AEA3BE51-2DC5-4B83-B092-1DB81D1B4111}" destId="{C38CE709-6EA3-409D-B79E-BC68BD83AA2E}" srcOrd="4" destOrd="0" parTransId="{C5B8316A-A0E4-4D59-8532-20BE89C19716}" sibTransId="{AC62A2DE-E8FC-4C41-A953-3C417804C190}"/>
    <dgm:cxn modelId="{B7755FC3-DC95-2346-9EB8-C638ABAEFBCD}" type="presOf" srcId="{C38CE709-6EA3-409D-B79E-BC68BD83AA2E}" destId="{BC48B491-E48A-EB4A-AF46-9AD69580F2AC}" srcOrd="0" destOrd="0" presId="urn:microsoft.com/office/officeart/2005/8/layout/default"/>
    <dgm:cxn modelId="{724A0BCC-991A-4B24-8C53-3A166F635A96}" srcId="{AEA3BE51-2DC5-4B83-B092-1DB81D1B4111}" destId="{6B884600-9595-4C6B-BA22-3040819B6825}" srcOrd="0" destOrd="0" parTransId="{F317B124-9BD7-4B72-A5AF-89E550B88DD8}" sibTransId="{6F248975-F684-4050-999E-4560F66092AD}"/>
    <dgm:cxn modelId="{17738AD5-DEE0-D947-BB03-F4D993228D6F}" type="presOf" srcId="{AEA3BE51-2DC5-4B83-B092-1DB81D1B4111}" destId="{6C6C93AB-5523-DE4B-90A8-CB2ECD533F15}" srcOrd="0" destOrd="0" presId="urn:microsoft.com/office/officeart/2005/8/layout/default"/>
    <dgm:cxn modelId="{DED714DC-B73C-4643-A4DA-0EB9C88DCE8B}" type="presOf" srcId="{A6F46131-E196-4A83-B9F8-97DE3D0E9DC6}" destId="{1A03D3FF-F816-8B49-B0EA-E93C2DA290BF}" srcOrd="0" destOrd="0" presId="urn:microsoft.com/office/officeart/2005/8/layout/default"/>
    <dgm:cxn modelId="{A8BAC6E7-1B7E-D846-BA90-34117F104671}" type="presOf" srcId="{CB552DE7-E17B-4825-90D6-4CA3E87EC125}" destId="{39A413CF-2E3F-844D-9168-E33EE8D5949B}" srcOrd="0" destOrd="0" presId="urn:microsoft.com/office/officeart/2005/8/layout/default"/>
    <dgm:cxn modelId="{4BA88AE9-721C-4BAF-A66B-65DD477B8768}" srcId="{AEA3BE51-2DC5-4B83-B092-1DB81D1B4111}" destId="{CB552DE7-E17B-4825-90D6-4CA3E87EC125}" srcOrd="5" destOrd="0" parTransId="{17C31FD5-0DBD-491E-A9BA-6358ECDBDACB}" sibTransId="{FA9BB2AA-2EDB-48C6-9016-E46C38A00E15}"/>
    <dgm:cxn modelId="{A0E5ACB3-E030-BD4A-9D65-461941A9DB29}" type="presParOf" srcId="{6C6C93AB-5523-DE4B-90A8-CB2ECD533F15}" destId="{39513FE8-CD06-0B47-8AB2-44E8FAB33832}" srcOrd="0" destOrd="0" presId="urn:microsoft.com/office/officeart/2005/8/layout/default"/>
    <dgm:cxn modelId="{F9AC997E-74AD-7149-B00E-599A2752C7C5}" type="presParOf" srcId="{6C6C93AB-5523-DE4B-90A8-CB2ECD533F15}" destId="{3D70E5B7-4788-4B44-8C7B-C95DCD311298}" srcOrd="1" destOrd="0" presId="urn:microsoft.com/office/officeart/2005/8/layout/default"/>
    <dgm:cxn modelId="{528AC90A-922E-6042-9BC8-2D0898BE737C}" type="presParOf" srcId="{6C6C93AB-5523-DE4B-90A8-CB2ECD533F15}" destId="{547D9987-0BFA-0E45-98A7-8793FF1FCCFF}" srcOrd="2" destOrd="0" presId="urn:microsoft.com/office/officeart/2005/8/layout/default"/>
    <dgm:cxn modelId="{0A392197-ECB4-B444-8250-6322C2B37E00}" type="presParOf" srcId="{6C6C93AB-5523-DE4B-90A8-CB2ECD533F15}" destId="{8821A2B7-AD74-7645-9A6A-F34EC87A506F}" srcOrd="3" destOrd="0" presId="urn:microsoft.com/office/officeart/2005/8/layout/default"/>
    <dgm:cxn modelId="{12DF54E9-BF33-6340-9E94-5E09DAAD54B6}" type="presParOf" srcId="{6C6C93AB-5523-DE4B-90A8-CB2ECD533F15}" destId="{14410B48-F93A-B24D-BAF1-B903EDEDDA45}" srcOrd="4" destOrd="0" presId="urn:microsoft.com/office/officeart/2005/8/layout/default"/>
    <dgm:cxn modelId="{CB3BABD5-C81E-3646-BBA6-97117949619C}" type="presParOf" srcId="{6C6C93AB-5523-DE4B-90A8-CB2ECD533F15}" destId="{5330EA84-51AD-5740-8E07-E21DA303E21A}" srcOrd="5" destOrd="0" presId="urn:microsoft.com/office/officeart/2005/8/layout/default"/>
    <dgm:cxn modelId="{D79F1FF1-C660-B24B-B852-BD6B162EE56C}" type="presParOf" srcId="{6C6C93AB-5523-DE4B-90A8-CB2ECD533F15}" destId="{976AD667-FD37-804F-9DD1-9DF9F431B491}" srcOrd="6" destOrd="0" presId="urn:microsoft.com/office/officeart/2005/8/layout/default"/>
    <dgm:cxn modelId="{16F9DD42-3CCE-F641-A880-32FA92C16C0C}" type="presParOf" srcId="{6C6C93AB-5523-DE4B-90A8-CB2ECD533F15}" destId="{AF2ABD0E-4024-1C4C-AC2D-707DE2580906}" srcOrd="7" destOrd="0" presId="urn:microsoft.com/office/officeart/2005/8/layout/default"/>
    <dgm:cxn modelId="{AFA07851-BEA9-4A48-BF9B-7ACF13316FF8}" type="presParOf" srcId="{6C6C93AB-5523-DE4B-90A8-CB2ECD533F15}" destId="{BC48B491-E48A-EB4A-AF46-9AD69580F2AC}" srcOrd="8" destOrd="0" presId="urn:microsoft.com/office/officeart/2005/8/layout/default"/>
    <dgm:cxn modelId="{0EDB45C4-1066-1B41-A2FE-8F45D4BA26E1}" type="presParOf" srcId="{6C6C93AB-5523-DE4B-90A8-CB2ECD533F15}" destId="{AE734A6A-E3D6-8447-802C-27AC3FF3629C}" srcOrd="9" destOrd="0" presId="urn:microsoft.com/office/officeart/2005/8/layout/default"/>
    <dgm:cxn modelId="{CF8A11F1-C682-554C-BAE8-5D5FF1578180}" type="presParOf" srcId="{6C6C93AB-5523-DE4B-90A8-CB2ECD533F15}" destId="{39A413CF-2E3F-844D-9168-E33EE8D5949B}" srcOrd="10" destOrd="0" presId="urn:microsoft.com/office/officeart/2005/8/layout/default"/>
    <dgm:cxn modelId="{E9F26BA0-4D4D-A646-9616-019CDD14E5E3}" type="presParOf" srcId="{6C6C93AB-5523-DE4B-90A8-CB2ECD533F15}" destId="{D6546FBB-7911-E440-AB8B-036C34EC6BB9}" srcOrd="11" destOrd="0" presId="urn:microsoft.com/office/officeart/2005/8/layout/default"/>
    <dgm:cxn modelId="{43D73131-151D-EB47-9598-C7D8B8EFA000}" type="presParOf" srcId="{6C6C93AB-5523-DE4B-90A8-CB2ECD533F15}" destId="{1A03D3FF-F816-8B49-B0EA-E93C2DA290BF}" srcOrd="12" destOrd="0" presId="urn:microsoft.com/office/officeart/2005/8/layout/default"/>
    <dgm:cxn modelId="{E24A7112-45D3-D440-AEFF-EC4B1FEFD9D5}" type="presParOf" srcId="{6C6C93AB-5523-DE4B-90A8-CB2ECD533F15}" destId="{583E8EC6-255F-0D42-BD62-288244325E46}" srcOrd="13" destOrd="0" presId="urn:microsoft.com/office/officeart/2005/8/layout/default"/>
    <dgm:cxn modelId="{F8AB58B3-9106-494C-AF58-B4DEABCACE7C}" type="presParOf" srcId="{6C6C93AB-5523-DE4B-90A8-CB2ECD533F15}" destId="{597EAE58-AEEA-B84E-BAB2-403E0ADF1E98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5414DC-60AE-4EFE-8238-D8F1C4CA311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A842968-CA27-4F89-83B0-5C69FA17EC1A}">
      <dgm:prSet/>
      <dgm:spPr/>
      <dgm:t>
        <a:bodyPr/>
        <a:lstStyle/>
        <a:p>
          <a:r>
            <a:rPr lang="en-US"/>
            <a:t>Skewed category columns were checked and dropped to avoid bias in logistic regression models.</a:t>
          </a:r>
        </a:p>
      </dgm:t>
    </dgm:pt>
    <dgm:pt modelId="{0052F8E1-A4E9-406F-B33C-3D031BB9EBAF}" type="parTrans" cxnId="{41D5C1AE-B3A8-4F60-ABCF-92AA80475AF3}">
      <dgm:prSet/>
      <dgm:spPr/>
      <dgm:t>
        <a:bodyPr/>
        <a:lstStyle/>
        <a:p>
          <a:endParaRPr lang="en-US"/>
        </a:p>
      </dgm:t>
    </dgm:pt>
    <dgm:pt modelId="{B63EC130-B3C3-475F-9A06-F67099E48BA2}" type="sibTrans" cxnId="{41D5C1AE-B3A8-4F60-ABCF-92AA80475AF3}">
      <dgm:prSet/>
      <dgm:spPr/>
      <dgm:t>
        <a:bodyPr/>
        <a:lstStyle/>
        <a:p>
          <a:endParaRPr lang="en-US"/>
        </a:p>
      </dgm:t>
    </dgm:pt>
    <dgm:pt modelId="{F20962E6-B661-471B-A45B-BF8FA8AFF209}">
      <dgm:prSet/>
      <dgm:spPr/>
      <dgm:t>
        <a:bodyPr/>
        <a:lstStyle/>
        <a:p>
          <a:r>
            <a:rPr lang="en-US"/>
            <a:t>Outliers in </a:t>
          </a:r>
          <a:r>
            <a:rPr lang="en-US" b="1"/>
            <a:t>TotalVisits </a:t>
          </a:r>
          <a:r>
            <a:rPr lang="en-US"/>
            <a:t>and </a:t>
          </a:r>
          <a:r>
            <a:rPr lang="en-US" b="1"/>
            <a:t>Page Views Per Visit </a:t>
          </a:r>
          <a:r>
            <a:rPr lang="en-US"/>
            <a:t>were treated and capped.</a:t>
          </a:r>
        </a:p>
      </dgm:t>
    </dgm:pt>
    <dgm:pt modelId="{7AD54DC6-E64D-48A9-A87A-B2D7B808097E}" type="parTrans" cxnId="{CDC4084D-769E-4DAF-A5A3-1F12C08890BB}">
      <dgm:prSet/>
      <dgm:spPr/>
      <dgm:t>
        <a:bodyPr/>
        <a:lstStyle/>
        <a:p>
          <a:endParaRPr lang="en-US"/>
        </a:p>
      </dgm:t>
    </dgm:pt>
    <dgm:pt modelId="{C135A546-51D4-4CF9-A03E-3F33B28DB5B5}" type="sibTrans" cxnId="{CDC4084D-769E-4DAF-A5A3-1F12C08890BB}">
      <dgm:prSet/>
      <dgm:spPr/>
      <dgm:t>
        <a:bodyPr/>
        <a:lstStyle/>
        <a:p>
          <a:endParaRPr lang="en-US"/>
        </a:p>
      </dgm:t>
    </dgm:pt>
    <dgm:pt modelId="{CDEDABAB-DAE3-4178-9FFA-F14EF28B4E0D}">
      <dgm:prSet/>
      <dgm:spPr/>
      <dgm:t>
        <a:bodyPr/>
        <a:lstStyle/>
        <a:p>
          <a:r>
            <a:rPr lang="en-US"/>
            <a:t>Invalid values were fixed and data was standardized in some columns, such as lead source.</a:t>
          </a:r>
        </a:p>
      </dgm:t>
    </dgm:pt>
    <dgm:pt modelId="{8769BAD5-0B75-42F5-AF1A-5F8CE75CA2B1}" type="parTrans" cxnId="{61EDCE10-349D-47FA-ACAD-9754950200AA}">
      <dgm:prSet/>
      <dgm:spPr/>
      <dgm:t>
        <a:bodyPr/>
        <a:lstStyle/>
        <a:p>
          <a:endParaRPr lang="en-US"/>
        </a:p>
      </dgm:t>
    </dgm:pt>
    <dgm:pt modelId="{B220FEE8-C538-450A-A40D-412C7A4D5E9C}" type="sibTrans" cxnId="{61EDCE10-349D-47FA-ACAD-9754950200AA}">
      <dgm:prSet/>
      <dgm:spPr/>
      <dgm:t>
        <a:bodyPr/>
        <a:lstStyle/>
        <a:p>
          <a:endParaRPr lang="en-US"/>
        </a:p>
      </dgm:t>
    </dgm:pt>
    <dgm:pt modelId="{44CA5D78-59B5-45B8-8C09-B2B27DF50F98}">
      <dgm:prSet/>
      <dgm:spPr/>
      <dgm:t>
        <a:bodyPr/>
        <a:lstStyle/>
        <a:p>
          <a:r>
            <a:rPr lang="en-US"/>
            <a:t>Low frequency values were grouped together to “Others”.</a:t>
          </a:r>
        </a:p>
      </dgm:t>
    </dgm:pt>
    <dgm:pt modelId="{65116C95-3AC5-405A-B946-6AA53F8ECABC}" type="parTrans" cxnId="{B42FB436-1C31-45BD-9D3F-E92796CC061B}">
      <dgm:prSet/>
      <dgm:spPr/>
      <dgm:t>
        <a:bodyPr/>
        <a:lstStyle/>
        <a:p>
          <a:endParaRPr lang="en-US"/>
        </a:p>
      </dgm:t>
    </dgm:pt>
    <dgm:pt modelId="{169027BD-7196-42A2-88AB-2F2DA6F063B8}" type="sibTrans" cxnId="{B42FB436-1C31-45BD-9D3F-E92796CC061B}">
      <dgm:prSet/>
      <dgm:spPr/>
      <dgm:t>
        <a:bodyPr/>
        <a:lstStyle/>
        <a:p>
          <a:endParaRPr lang="en-US"/>
        </a:p>
      </dgm:t>
    </dgm:pt>
    <dgm:pt modelId="{E84A75E0-0A1C-4CEE-AE07-E38173BCE0C2}">
      <dgm:prSet/>
      <dgm:spPr/>
      <dgm:t>
        <a:bodyPr/>
        <a:lstStyle/>
        <a:p>
          <a:r>
            <a:rPr lang="en-US"/>
            <a:t>Binary categorical variables were mapped.</a:t>
          </a:r>
        </a:p>
      </dgm:t>
    </dgm:pt>
    <dgm:pt modelId="{F1D7A712-4C1E-43B8-914B-7EC4B06C8CD4}" type="parTrans" cxnId="{970FCC5D-CEDD-443B-8B65-8739F535E6E9}">
      <dgm:prSet/>
      <dgm:spPr/>
      <dgm:t>
        <a:bodyPr/>
        <a:lstStyle/>
        <a:p>
          <a:endParaRPr lang="en-US"/>
        </a:p>
      </dgm:t>
    </dgm:pt>
    <dgm:pt modelId="{B7EE80F0-9A29-4DD2-9B86-3EEB10EFB34D}" type="sibTrans" cxnId="{970FCC5D-CEDD-443B-8B65-8739F535E6E9}">
      <dgm:prSet/>
      <dgm:spPr/>
      <dgm:t>
        <a:bodyPr/>
        <a:lstStyle/>
        <a:p>
          <a:endParaRPr lang="en-US"/>
        </a:p>
      </dgm:t>
    </dgm:pt>
    <dgm:pt modelId="{B8D0E065-A130-4184-9F14-CE9E598642F0}">
      <dgm:prSet/>
      <dgm:spPr/>
      <dgm:t>
        <a:bodyPr/>
        <a:lstStyle/>
        <a:p>
          <a:r>
            <a:rPr lang="en-US"/>
            <a:t>Other cleaning activities were performed to ensure data quality and accuracy.</a:t>
          </a:r>
        </a:p>
      </dgm:t>
    </dgm:pt>
    <dgm:pt modelId="{8843892E-8D87-41B9-AB63-95531CAC173E}" type="parTrans" cxnId="{5933B53A-4EE9-4F67-A905-7E46BB64EB94}">
      <dgm:prSet/>
      <dgm:spPr/>
      <dgm:t>
        <a:bodyPr/>
        <a:lstStyle/>
        <a:p>
          <a:endParaRPr lang="en-US"/>
        </a:p>
      </dgm:t>
    </dgm:pt>
    <dgm:pt modelId="{7274681E-8D93-4D09-9B91-450D4F387ECB}" type="sibTrans" cxnId="{5933B53A-4EE9-4F67-A905-7E46BB64EB94}">
      <dgm:prSet/>
      <dgm:spPr/>
      <dgm:t>
        <a:bodyPr/>
        <a:lstStyle/>
        <a:p>
          <a:endParaRPr lang="en-US"/>
        </a:p>
      </dgm:t>
    </dgm:pt>
    <dgm:pt modelId="{5E8DED78-5C89-4B70-AB5C-F10E64DFB9F4}">
      <dgm:prSet/>
      <dgm:spPr/>
      <dgm:t>
        <a:bodyPr/>
        <a:lstStyle/>
        <a:p>
          <a:r>
            <a:rPr lang="en-US"/>
            <a:t>Fixed Invalid values &amp; Standardizing Data in columns by checking casing styles, etc. (lead 	source has Google, google)</a:t>
          </a:r>
        </a:p>
      </dgm:t>
    </dgm:pt>
    <dgm:pt modelId="{B544E90E-DC19-4D09-8D81-58ADB64F99AF}" type="parTrans" cxnId="{814E36B8-9BEE-4B03-B89B-6DE58BDFBB47}">
      <dgm:prSet/>
      <dgm:spPr/>
      <dgm:t>
        <a:bodyPr/>
        <a:lstStyle/>
        <a:p>
          <a:endParaRPr lang="en-US"/>
        </a:p>
      </dgm:t>
    </dgm:pt>
    <dgm:pt modelId="{756B8620-0076-40F7-800E-A0B95F071A9F}" type="sibTrans" cxnId="{814E36B8-9BEE-4B03-B89B-6DE58BDFBB47}">
      <dgm:prSet/>
      <dgm:spPr/>
      <dgm:t>
        <a:bodyPr/>
        <a:lstStyle/>
        <a:p>
          <a:endParaRPr lang="en-US"/>
        </a:p>
      </dgm:t>
    </dgm:pt>
    <dgm:pt modelId="{410B3435-76C8-6D45-BC2D-D834540C3D4C}" type="pres">
      <dgm:prSet presAssocID="{F35414DC-60AE-4EFE-8238-D8F1C4CA3119}" presName="Name0" presStyleCnt="0">
        <dgm:presLayoutVars>
          <dgm:dir/>
          <dgm:resizeHandles val="exact"/>
        </dgm:presLayoutVars>
      </dgm:prSet>
      <dgm:spPr/>
    </dgm:pt>
    <dgm:pt modelId="{071926DB-819F-B940-8ED6-9FC3B120DFA0}" type="pres">
      <dgm:prSet presAssocID="{6A842968-CA27-4F89-83B0-5C69FA17EC1A}" presName="node" presStyleLbl="node1" presStyleIdx="0" presStyleCnt="6">
        <dgm:presLayoutVars>
          <dgm:bulletEnabled val="1"/>
        </dgm:presLayoutVars>
      </dgm:prSet>
      <dgm:spPr/>
    </dgm:pt>
    <dgm:pt modelId="{25EDF357-881A-3745-94A5-528F15C59708}" type="pres">
      <dgm:prSet presAssocID="{B63EC130-B3C3-475F-9A06-F67099E48BA2}" presName="sibTrans" presStyleLbl="sibTrans1D1" presStyleIdx="0" presStyleCnt="5"/>
      <dgm:spPr/>
    </dgm:pt>
    <dgm:pt modelId="{FD626310-1871-D642-A2A1-F8AFC6160D6A}" type="pres">
      <dgm:prSet presAssocID="{B63EC130-B3C3-475F-9A06-F67099E48BA2}" presName="connectorText" presStyleLbl="sibTrans1D1" presStyleIdx="0" presStyleCnt="5"/>
      <dgm:spPr/>
    </dgm:pt>
    <dgm:pt modelId="{920FCD8F-4C32-AB4E-9463-6F645A20B2C6}" type="pres">
      <dgm:prSet presAssocID="{F20962E6-B661-471B-A45B-BF8FA8AFF209}" presName="node" presStyleLbl="node1" presStyleIdx="1" presStyleCnt="6">
        <dgm:presLayoutVars>
          <dgm:bulletEnabled val="1"/>
        </dgm:presLayoutVars>
      </dgm:prSet>
      <dgm:spPr/>
    </dgm:pt>
    <dgm:pt modelId="{7DD64E4F-EDBF-8946-8E31-BE0C2DA73EA5}" type="pres">
      <dgm:prSet presAssocID="{C135A546-51D4-4CF9-A03E-3F33B28DB5B5}" presName="sibTrans" presStyleLbl="sibTrans1D1" presStyleIdx="1" presStyleCnt="5"/>
      <dgm:spPr/>
    </dgm:pt>
    <dgm:pt modelId="{BEA1CFDA-0AC2-AE40-B5AD-672E9B522B1D}" type="pres">
      <dgm:prSet presAssocID="{C135A546-51D4-4CF9-A03E-3F33B28DB5B5}" presName="connectorText" presStyleLbl="sibTrans1D1" presStyleIdx="1" presStyleCnt="5"/>
      <dgm:spPr/>
    </dgm:pt>
    <dgm:pt modelId="{44A47B32-54BC-EA4F-969F-407EDC68BB51}" type="pres">
      <dgm:prSet presAssocID="{CDEDABAB-DAE3-4178-9FFA-F14EF28B4E0D}" presName="node" presStyleLbl="node1" presStyleIdx="2" presStyleCnt="6">
        <dgm:presLayoutVars>
          <dgm:bulletEnabled val="1"/>
        </dgm:presLayoutVars>
      </dgm:prSet>
      <dgm:spPr/>
    </dgm:pt>
    <dgm:pt modelId="{369568E7-81EE-D942-994D-3A13B45BFDF3}" type="pres">
      <dgm:prSet presAssocID="{B220FEE8-C538-450A-A40D-412C7A4D5E9C}" presName="sibTrans" presStyleLbl="sibTrans1D1" presStyleIdx="2" presStyleCnt="5"/>
      <dgm:spPr/>
    </dgm:pt>
    <dgm:pt modelId="{5FF1D3C4-351B-8544-B8C0-CA8F01E44A8B}" type="pres">
      <dgm:prSet presAssocID="{B220FEE8-C538-450A-A40D-412C7A4D5E9C}" presName="connectorText" presStyleLbl="sibTrans1D1" presStyleIdx="2" presStyleCnt="5"/>
      <dgm:spPr/>
    </dgm:pt>
    <dgm:pt modelId="{42FF137E-1D3F-934F-9C43-27385B504862}" type="pres">
      <dgm:prSet presAssocID="{44CA5D78-59B5-45B8-8C09-B2B27DF50F98}" presName="node" presStyleLbl="node1" presStyleIdx="3" presStyleCnt="6">
        <dgm:presLayoutVars>
          <dgm:bulletEnabled val="1"/>
        </dgm:presLayoutVars>
      </dgm:prSet>
      <dgm:spPr/>
    </dgm:pt>
    <dgm:pt modelId="{182CAB48-CF67-4742-A308-E852FF8CC03E}" type="pres">
      <dgm:prSet presAssocID="{169027BD-7196-42A2-88AB-2F2DA6F063B8}" presName="sibTrans" presStyleLbl="sibTrans1D1" presStyleIdx="3" presStyleCnt="5"/>
      <dgm:spPr/>
    </dgm:pt>
    <dgm:pt modelId="{307EFA3D-C575-024D-8D0C-C26B7B591B4D}" type="pres">
      <dgm:prSet presAssocID="{169027BD-7196-42A2-88AB-2F2DA6F063B8}" presName="connectorText" presStyleLbl="sibTrans1D1" presStyleIdx="3" presStyleCnt="5"/>
      <dgm:spPr/>
    </dgm:pt>
    <dgm:pt modelId="{FAB800FF-9AFC-324B-A06E-395D8649D1AF}" type="pres">
      <dgm:prSet presAssocID="{E84A75E0-0A1C-4CEE-AE07-E38173BCE0C2}" presName="node" presStyleLbl="node1" presStyleIdx="4" presStyleCnt="6">
        <dgm:presLayoutVars>
          <dgm:bulletEnabled val="1"/>
        </dgm:presLayoutVars>
      </dgm:prSet>
      <dgm:spPr/>
    </dgm:pt>
    <dgm:pt modelId="{2CA6CB80-9709-C747-B241-457E6C5988E0}" type="pres">
      <dgm:prSet presAssocID="{B7EE80F0-9A29-4DD2-9B86-3EEB10EFB34D}" presName="sibTrans" presStyleLbl="sibTrans1D1" presStyleIdx="4" presStyleCnt="5"/>
      <dgm:spPr/>
    </dgm:pt>
    <dgm:pt modelId="{4C8D8405-0659-7049-AB71-340B9E65F48D}" type="pres">
      <dgm:prSet presAssocID="{B7EE80F0-9A29-4DD2-9B86-3EEB10EFB34D}" presName="connectorText" presStyleLbl="sibTrans1D1" presStyleIdx="4" presStyleCnt="5"/>
      <dgm:spPr/>
    </dgm:pt>
    <dgm:pt modelId="{9DC5F9B3-0FBB-3C4D-87DD-CEC731370395}" type="pres">
      <dgm:prSet presAssocID="{B8D0E065-A130-4184-9F14-CE9E598642F0}" presName="node" presStyleLbl="node1" presStyleIdx="5" presStyleCnt="6">
        <dgm:presLayoutVars>
          <dgm:bulletEnabled val="1"/>
        </dgm:presLayoutVars>
      </dgm:prSet>
      <dgm:spPr/>
    </dgm:pt>
  </dgm:ptLst>
  <dgm:cxnLst>
    <dgm:cxn modelId="{4CA06F00-4C68-C34C-A316-9959326843E2}" type="presOf" srcId="{E84A75E0-0A1C-4CEE-AE07-E38173BCE0C2}" destId="{FAB800FF-9AFC-324B-A06E-395D8649D1AF}" srcOrd="0" destOrd="0" presId="urn:microsoft.com/office/officeart/2016/7/layout/RepeatingBendingProcessNew"/>
    <dgm:cxn modelId="{61EDCE10-349D-47FA-ACAD-9754950200AA}" srcId="{F35414DC-60AE-4EFE-8238-D8F1C4CA3119}" destId="{CDEDABAB-DAE3-4178-9FFA-F14EF28B4E0D}" srcOrd="2" destOrd="0" parTransId="{8769BAD5-0B75-42F5-AF1A-5F8CE75CA2B1}" sibTransId="{B220FEE8-C538-450A-A40D-412C7A4D5E9C}"/>
    <dgm:cxn modelId="{A415D012-DAB5-6D49-B18A-62C4625446B9}" type="presOf" srcId="{169027BD-7196-42A2-88AB-2F2DA6F063B8}" destId="{182CAB48-CF67-4742-A308-E852FF8CC03E}" srcOrd="0" destOrd="0" presId="urn:microsoft.com/office/officeart/2016/7/layout/RepeatingBendingProcessNew"/>
    <dgm:cxn modelId="{C93C882C-B380-0B47-B1AA-99B58812A456}" type="presOf" srcId="{B63EC130-B3C3-475F-9A06-F67099E48BA2}" destId="{FD626310-1871-D642-A2A1-F8AFC6160D6A}" srcOrd="1" destOrd="0" presId="urn:microsoft.com/office/officeart/2016/7/layout/RepeatingBendingProcessNew"/>
    <dgm:cxn modelId="{E20FFB2C-1EF7-744F-97AB-0C30C70F0F99}" type="presOf" srcId="{C135A546-51D4-4CF9-A03E-3F33B28DB5B5}" destId="{BEA1CFDA-0AC2-AE40-B5AD-672E9B522B1D}" srcOrd="1" destOrd="0" presId="urn:microsoft.com/office/officeart/2016/7/layout/RepeatingBendingProcessNew"/>
    <dgm:cxn modelId="{B42FB436-1C31-45BD-9D3F-E92796CC061B}" srcId="{F35414DC-60AE-4EFE-8238-D8F1C4CA3119}" destId="{44CA5D78-59B5-45B8-8C09-B2B27DF50F98}" srcOrd="3" destOrd="0" parTransId="{65116C95-3AC5-405A-B946-6AA53F8ECABC}" sibTransId="{169027BD-7196-42A2-88AB-2F2DA6F063B8}"/>
    <dgm:cxn modelId="{5933B53A-4EE9-4F67-A905-7E46BB64EB94}" srcId="{F35414DC-60AE-4EFE-8238-D8F1C4CA3119}" destId="{B8D0E065-A130-4184-9F14-CE9E598642F0}" srcOrd="5" destOrd="0" parTransId="{8843892E-8D87-41B9-AB63-95531CAC173E}" sibTransId="{7274681E-8D93-4D09-9B91-450D4F387ECB}"/>
    <dgm:cxn modelId="{A72F0048-FC20-494D-B3E2-A2655F0C5CA6}" type="presOf" srcId="{C135A546-51D4-4CF9-A03E-3F33B28DB5B5}" destId="{7DD64E4F-EDBF-8946-8E31-BE0C2DA73EA5}" srcOrd="0" destOrd="0" presId="urn:microsoft.com/office/officeart/2016/7/layout/RepeatingBendingProcessNew"/>
    <dgm:cxn modelId="{CDC4084D-769E-4DAF-A5A3-1F12C08890BB}" srcId="{F35414DC-60AE-4EFE-8238-D8F1C4CA3119}" destId="{F20962E6-B661-471B-A45B-BF8FA8AFF209}" srcOrd="1" destOrd="0" parTransId="{7AD54DC6-E64D-48A9-A87A-B2D7B808097E}" sibTransId="{C135A546-51D4-4CF9-A03E-3F33B28DB5B5}"/>
    <dgm:cxn modelId="{970FCC5D-CEDD-443B-8B65-8739F535E6E9}" srcId="{F35414DC-60AE-4EFE-8238-D8F1C4CA3119}" destId="{E84A75E0-0A1C-4CEE-AE07-E38173BCE0C2}" srcOrd="4" destOrd="0" parTransId="{F1D7A712-4C1E-43B8-914B-7EC4B06C8CD4}" sibTransId="{B7EE80F0-9A29-4DD2-9B86-3EEB10EFB34D}"/>
    <dgm:cxn modelId="{85529363-A7C8-2346-9B16-5E56C064534C}" type="presOf" srcId="{44CA5D78-59B5-45B8-8C09-B2B27DF50F98}" destId="{42FF137E-1D3F-934F-9C43-27385B504862}" srcOrd="0" destOrd="0" presId="urn:microsoft.com/office/officeart/2016/7/layout/RepeatingBendingProcessNew"/>
    <dgm:cxn modelId="{25D17B7E-B8BD-8146-936E-42F8C1304843}" type="presOf" srcId="{CDEDABAB-DAE3-4178-9FFA-F14EF28B4E0D}" destId="{44A47B32-54BC-EA4F-969F-407EDC68BB51}" srcOrd="0" destOrd="0" presId="urn:microsoft.com/office/officeart/2016/7/layout/RepeatingBendingProcessNew"/>
    <dgm:cxn modelId="{D5F90D98-3753-2D42-8753-024159A14AC9}" type="presOf" srcId="{B220FEE8-C538-450A-A40D-412C7A4D5E9C}" destId="{369568E7-81EE-D942-994D-3A13B45BFDF3}" srcOrd="0" destOrd="0" presId="urn:microsoft.com/office/officeart/2016/7/layout/RepeatingBendingProcessNew"/>
    <dgm:cxn modelId="{A30C12AE-C2F9-7241-AB52-B4C1D1679D20}" type="presOf" srcId="{169027BD-7196-42A2-88AB-2F2DA6F063B8}" destId="{307EFA3D-C575-024D-8D0C-C26B7B591B4D}" srcOrd="1" destOrd="0" presId="urn:microsoft.com/office/officeart/2016/7/layout/RepeatingBendingProcessNew"/>
    <dgm:cxn modelId="{41D5C1AE-B3A8-4F60-ABCF-92AA80475AF3}" srcId="{F35414DC-60AE-4EFE-8238-D8F1C4CA3119}" destId="{6A842968-CA27-4F89-83B0-5C69FA17EC1A}" srcOrd="0" destOrd="0" parTransId="{0052F8E1-A4E9-406F-B33C-3D031BB9EBAF}" sibTransId="{B63EC130-B3C3-475F-9A06-F67099E48BA2}"/>
    <dgm:cxn modelId="{21526AB2-CAC0-4546-ABFC-39F1C998343C}" type="presOf" srcId="{B7EE80F0-9A29-4DD2-9B86-3EEB10EFB34D}" destId="{4C8D8405-0659-7049-AB71-340B9E65F48D}" srcOrd="1" destOrd="0" presId="urn:microsoft.com/office/officeart/2016/7/layout/RepeatingBendingProcessNew"/>
    <dgm:cxn modelId="{814E36B8-9BEE-4B03-B89B-6DE58BDFBB47}" srcId="{B8D0E065-A130-4184-9F14-CE9E598642F0}" destId="{5E8DED78-5C89-4B70-AB5C-F10E64DFB9F4}" srcOrd="0" destOrd="0" parTransId="{B544E90E-DC19-4D09-8D81-58ADB64F99AF}" sibTransId="{756B8620-0076-40F7-800E-A0B95F071A9F}"/>
    <dgm:cxn modelId="{1623D2B9-9DDE-2840-9E43-237B8A3AB88E}" type="presOf" srcId="{B220FEE8-C538-450A-A40D-412C7A4D5E9C}" destId="{5FF1D3C4-351B-8544-B8C0-CA8F01E44A8B}" srcOrd="1" destOrd="0" presId="urn:microsoft.com/office/officeart/2016/7/layout/RepeatingBendingProcessNew"/>
    <dgm:cxn modelId="{B12CCBBA-979F-CA41-B7A4-066B78082859}" type="presOf" srcId="{B63EC130-B3C3-475F-9A06-F67099E48BA2}" destId="{25EDF357-881A-3745-94A5-528F15C59708}" srcOrd="0" destOrd="0" presId="urn:microsoft.com/office/officeart/2016/7/layout/RepeatingBendingProcessNew"/>
    <dgm:cxn modelId="{2BEB7BCB-616A-734D-8CD9-E0BB1405DF89}" type="presOf" srcId="{F35414DC-60AE-4EFE-8238-D8F1C4CA3119}" destId="{410B3435-76C8-6D45-BC2D-D834540C3D4C}" srcOrd="0" destOrd="0" presId="urn:microsoft.com/office/officeart/2016/7/layout/RepeatingBendingProcessNew"/>
    <dgm:cxn modelId="{BD8DEBF3-503A-E444-A3A1-599D9707720A}" type="presOf" srcId="{B7EE80F0-9A29-4DD2-9B86-3EEB10EFB34D}" destId="{2CA6CB80-9709-C747-B241-457E6C5988E0}" srcOrd="0" destOrd="0" presId="urn:microsoft.com/office/officeart/2016/7/layout/RepeatingBendingProcessNew"/>
    <dgm:cxn modelId="{D870FCF9-173F-484C-A7B4-911AC1B9A9B5}" type="presOf" srcId="{F20962E6-B661-471B-A45B-BF8FA8AFF209}" destId="{920FCD8F-4C32-AB4E-9463-6F645A20B2C6}" srcOrd="0" destOrd="0" presId="urn:microsoft.com/office/officeart/2016/7/layout/RepeatingBendingProcessNew"/>
    <dgm:cxn modelId="{F04DE5FA-602E-D340-92D4-23A0797342D1}" type="presOf" srcId="{5E8DED78-5C89-4B70-AB5C-F10E64DFB9F4}" destId="{9DC5F9B3-0FBB-3C4D-87DD-CEC731370395}" srcOrd="0" destOrd="1" presId="urn:microsoft.com/office/officeart/2016/7/layout/RepeatingBendingProcessNew"/>
    <dgm:cxn modelId="{4B6322FE-B69C-7848-96E8-503BFD0D9A67}" type="presOf" srcId="{6A842968-CA27-4F89-83B0-5C69FA17EC1A}" destId="{071926DB-819F-B940-8ED6-9FC3B120DFA0}" srcOrd="0" destOrd="0" presId="urn:microsoft.com/office/officeart/2016/7/layout/RepeatingBendingProcessNew"/>
    <dgm:cxn modelId="{7456E5FF-8B03-C642-9AC0-72B7730D6B84}" type="presOf" srcId="{B8D0E065-A130-4184-9F14-CE9E598642F0}" destId="{9DC5F9B3-0FBB-3C4D-87DD-CEC731370395}" srcOrd="0" destOrd="0" presId="urn:microsoft.com/office/officeart/2016/7/layout/RepeatingBendingProcessNew"/>
    <dgm:cxn modelId="{B91C829A-4EED-6A49-B1D1-B91389F1654C}" type="presParOf" srcId="{410B3435-76C8-6D45-BC2D-D834540C3D4C}" destId="{071926DB-819F-B940-8ED6-9FC3B120DFA0}" srcOrd="0" destOrd="0" presId="urn:microsoft.com/office/officeart/2016/7/layout/RepeatingBendingProcessNew"/>
    <dgm:cxn modelId="{78A09D30-61EC-D940-B238-036275D4462E}" type="presParOf" srcId="{410B3435-76C8-6D45-BC2D-D834540C3D4C}" destId="{25EDF357-881A-3745-94A5-528F15C59708}" srcOrd="1" destOrd="0" presId="urn:microsoft.com/office/officeart/2016/7/layout/RepeatingBendingProcessNew"/>
    <dgm:cxn modelId="{66136821-915C-C748-AE68-8EF22A332515}" type="presParOf" srcId="{25EDF357-881A-3745-94A5-528F15C59708}" destId="{FD626310-1871-D642-A2A1-F8AFC6160D6A}" srcOrd="0" destOrd="0" presId="urn:microsoft.com/office/officeart/2016/7/layout/RepeatingBendingProcessNew"/>
    <dgm:cxn modelId="{F4237255-F80D-8E48-BBE1-8FF62FFE15C4}" type="presParOf" srcId="{410B3435-76C8-6D45-BC2D-D834540C3D4C}" destId="{920FCD8F-4C32-AB4E-9463-6F645A20B2C6}" srcOrd="2" destOrd="0" presId="urn:microsoft.com/office/officeart/2016/7/layout/RepeatingBendingProcessNew"/>
    <dgm:cxn modelId="{0B6F2C5A-847B-704D-B636-1FBC0B55B610}" type="presParOf" srcId="{410B3435-76C8-6D45-BC2D-D834540C3D4C}" destId="{7DD64E4F-EDBF-8946-8E31-BE0C2DA73EA5}" srcOrd="3" destOrd="0" presId="urn:microsoft.com/office/officeart/2016/7/layout/RepeatingBendingProcessNew"/>
    <dgm:cxn modelId="{3FBC1087-C9D2-D840-9DC3-178A391344F1}" type="presParOf" srcId="{7DD64E4F-EDBF-8946-8E31-BE0C2DA73EA5}" destId="{BEA1CFDA-0AC2-AE40-B5AD-672E9B522B1D}" srcOrd="0" destOrd="0" presId="urn:microsoft.com/office/officeart/2016/7/layout/RepeatingBendingProcessNew"/>
    <dgm:cxn modelId="{77508EC3-F9AE-DE4C-8B77-7B08EDE83452}" type="presParOf" srcId="{410B3435-76C8-6D45-BC2D-D834540C3D4C}" destId="{44A47B32-54BC-EA4F-969F-407EDC68BB51}" srcOrd="4" destOrd="0" presId="urn:microsoft.com/office/officeart/2016/7/layout/RepeatingBendingProcessNew"/>
    <dgm:cxn modelId="{FA6EE634-8D4A-DA4C-8E4F-95E8165A018C}" type="presParOf" srcId="{410B3435-76C8-6D45-BC2D-D834540C3D4C}" destId="{369568E7-81EE-D942-994D-3A13B45BFDF3}" srcOrd="5" destOrd="0" presId="urn:microsoft.com/office/officeart/2016/7/layout/RepeatingBendingProcessNew"/>
    <dgm:cxn modelId="{E1465E63-7F55-CD4D-88B4-D8372DA2756F}" type="presParOf" srcId="{369568E7-81EE-D942-994D-3A13B45BFDF3}" destId="{5FF1D3C4-351B-8544-B8C0-CA8F01E44A8B}" srcOrd="0" destOrd="0" presId="urn:microsoft.com/office/officeart/2016/7/layout/RepeatingBendingProcessNew"/>
    <dgm:cxn modelId="{900FDF43-5376-6B43-B596-EF533B373C63}" type="presParOf" srcId="{410B3435-76C8-6D45-BC2D-D834540C3D4C}" destId="{42FF137E-1D3F-934F-9C43-27385B504862}" srcOrd="6" destOrd="0" presId="urn:microsoft.com/office/officeart/2016/7/layout/RepeatingBendingProcessNew"/>
    <dgm:cxn modelId="{6F409C98-FE51-594D-B093-944F0FBA46E5}" type="presParOf" srcId="{410B3435-76C8-6D45-BC2D-D834540C3D4C}" destId="{182CAB48-CF67-4742-A308-E852FF8CC03E}" srcOrd="7" destOrd="0" presId="urn:microsoft.com/office/officeart/2016/7/layout/RepeatingBendingProcessNew"/>
    <dgm:cxn modelId="{6CC1E774-1CA5-6D49-A9F3-AB5A5A5E4610}" type="presParOf" srcId="{182CAB48-CF67-4742-A308-E852FF8CC03E}" destId="{307EFA3D-C575-024D-8D0C-C26B7B591B4D}" srcOrd="0" destOrd="0" presId="urn:microsoft.com/office/officeart/2016/7/layout/RepeatingBendingProcessNew"/>
    <dgm:cxn modelId="{808D07C0-CF6F-154F-9F85-D540A9DE63F9}" type="presParOf" srcId="{410B3435-76C8-6D45-BC2D-D834540C3D4C}" destId="{FAB800FF-9AFC-324B-A06E-395D8649D1AF}" srcOrd="8" destOrd="0" presId="urn:microsoft.com/office/officeart/2016/7/layout/RepeatingBendingProcessNew"/>
    <dgm:cxn modelId="{92564608-2A39-9A43-AF51-DEE3DEA4A101}" type="presParOf" srcId="{410B3435-76C8-6D45-BC2D-D834540C3D4C}" destId="{2CA6CB80-9709-C747-B241-457E6C5988E0}" srcOrd="9" destOrd="0" presId="urn:microsoft.com/office/officeart/2016/7/layout/RepeatingBendingProcessNew"/>
    <dgm:cxn modelId="{39C3802D-D201-374E-8EFF-2952AA10D1C1}" type="presParOf" srcId="{2CA6CB80-9709-C747-B241-457E6C5988E0}" destId="{4C8D8405-0659-7049-AB71-340B9E65F48D}" srcOrd="0" destOrd="0" presId="urn:microsoft.com/office/officeart/2016/7/layout/RepeatingBendingProcessNew"/>
    <dgm:cxn modelId="{2AEDF730-9E19-E14F-AF1F-8AD253E4B9D5}" type="presParOf" srcId="{410B3435-76C8-6D45-BC2D-D834540C3D4C}" destId="{9DC5F9B3-0FBB-3C4D-87DD-CEC731370395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513FE8-CD06-0B47-8AB2-44E8FAB33832}">
      <dsp:nvSpPr>
        <dsp:cNvPr id="0" name=""/>
        <dsp:cNvSpPr/>
      </dsp:nvSpPr>
      <dsp:spPr>
        <a:xfrm>
          <a:off x="3080" y="742607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"Select" </a:t>
          </a:r>
          <a:r>
            <a:rPr lang="en-US" sz="1600" kern="1200"/>
            <a:t>level represents null values for some categorical variables, as customers did not choose any option from the list.</a:t>
          </a:r>
        </a:p>
      </dsp:txBody>
      <dsp:txXfrm>
        <a:off x="3080" y="742607"/>
        <a:ext cx="2444055" cy="1466433"/>
      </dsp:txXfrm>
    </dsp:sp>
    <dsp:sp modelId="{547D9987-0BFA-0E45-98A7-8793FF1FCCFF}">
      <dsp:nvSpPr>
        <dsp:cNvPr id="0" name=""/>
        <dsp:cNvSpPr/>
      </dsp:nvSpPr>
      <dsp:spPr>
        <a:xfrm>
          <a:off x="2691541" y="742607"/>
          <a:ext cx="2444055" cy="1466433"/>
        </a:xfrm>
        <a:prstGeom prst="rect">
          <a:avLst/>
        </a:prstGeom>
        <a:solidFill>
          <a:schemeClr val="accent5">
            <a:hueOff val="-2451530"/>
            <a:satOff val="3283"/>
            <a:lumOff val="22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Columns with over 40% null values were dropped.</a:t>
          </a:r>
        </a:p>
      </dsp:txBody>
      <dsp:txXfrm>
        <a:off x="2691541" y="742607"/>
        <a:ext cx="2444055" cy="1466433"/>
      </dsp:txXfrm>
    </dsp:sp>
    <dsp:sp modelId="{14410B48-F93A-B24D-BAF1-B903EDEDDA45}">
      <dsp:nvSpPr>
        <dsp:cNvPr id="0" name=""/>
        <dsp:cNvSpPr/>
      </dsp:nvSpPr>
      <dsp:spPr>
        <a:xfrm>
          <a:off x="5380002" y="742607"/>
          <a:ext cx="2444055" cy="1466433"/>
        </a:xfrm>
        <a:prstGeom prst="rect">
          <a:avLst/>
        </a:prstGeom>
        <a:solidFill>
          <a:schemeClr val="accent5">
            <a:hueOff val="-4903061"/>
            <a:satOff val="6567"/>
            <a:lumOff val="44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Missing values in categorical columns were handled based on value counts and certain considerations.</a:t>
          </a:r>
        </a:p>
      </dsp:txBody>
      <dsp:txXfrm>
        <a:off x="5380002" y="742607"/>
        <a:ext cx="2444055" cy="1466433"/>
      </dsp:txXfrm>
    </dsp:sp>
    <dsp:sp modelId="{976AD667-FD37-804F-9DD1-9DF9F431B491}">
      <dsp:nvSpPr>
        <dsp:cNvPr id="0" name=""/>
        <dsp:cNvSpPr/>
      </dsp:nvSpPr>
      <dsp:spPr>
        <a:xfrm>
          <a:off x="8068463" y="742607"/>
          <a:ext cx="2444055" cy="1466433"/>
        </a:xfrm>
        <a:prstGeom prst="rect">
          <a:avLst/>
        </a:prstGeom>
        <a:solidFill>
          <a:schemeClr val="accent5">
            <a:hueOff val="-7354591"/>
            <a:satOff val="9850"/>
            <a:lumOff val="67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Drop columns that don't add any insight or value to the study objective (tags, country)</a:t>
          </a:r>
        </a:p>
      </dsp:txBody>
      <dsp:txXfrm>
        <a:off x="8068463" y="742607"/>
        <a:ext cx="2444055" cy="1466433"/>
      </dsp:txXfrm>
    </dsp:sp>
    <dsp:sp modelId="{BC48B491-E48A-EB4A-AF46-9AD69580F2AC}">
      <dsp:nvSpPr>
        <dsp:cNvPr id="0" name=""/>
        <dsp:cNvSpPr/>
      </dsp:nvSpPr>
      <dsp:spPr>
        <a:xfrm>
          <a:off x="3080" y="2453446"/>
          <a:ext cx="2444055" cy="1466433"/>
        </a:xfrm>
        <a:prstGeom prst="rect">
          <a:avLst/>
        </a:prstGeom>
        <a:solidFill>
          <a:schemeClr val="accent5">
            <a:hueOff val="-9806122"/>
            <a:satOff val="13133"/>
            <a:lumOff val="89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Imputation was used for some categorical variables.</a:t>
          </a:r>
        </a:p>
      </dsp:txBody>
      <dsp:txXfrm>
        <a:off x="3080" y="2453446"/>
        <a:ext cx="2444055" cy="1466433"/>
      </dsp:txXfrm>
    </dsp:sp>
    <dsp:sp modelId="{39A413CF-2E3F-844D-9168-E33EE8D5949B}">
      <dsp:nvSpPr>
        <dsp:cNvPr id="0" name=""/>
        <dsp:cNvSpPr/>
      </dsp:nvSpPr>
      <dsp:spPr>
        <a:xfrm>
          <a:off x="2691541" y="2453446"/>
          <a:ext cx="2444055" cy="1466433"/>
        </a:xfrm>
        <a:prstGeom prst="rect">
          <a:avLst/>
        </a:prstGeom>
        <a:solidFill>
          <a:schemeClr val="accent5">
            <a:hueOff val="-12257652"/>
            <a:satOff val="16416"/>
            <a:lumOff val="112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Additional categories were created for some variables.</a:t>
          </a:r>
        </a:p>
      </dsp:txBody>
      <dsp:txXfrm>
        <a:off x="2691541" y="2453446"/>
        <a:ext cx="2444055" cy="1466433"/>
      </dsp:txXfrm>
    </dsp:sp>
    <dsp:sp modelId="{1A03D3FF-F816-8B49-B0EA-E93C2DA290BF}">
      <dsp:nvSpPr>
        <dsp:cNvPr id="0" name=""/>
        <dsp:cNvSpPr/>
      </dsp:nvSpPr>
      <dsp:spPr>
        <a:xfrm>
          <a:off x="5380002" y="2453446"/>
          <a:ext cx="2444055" cy="1466433"/>
        </a:xfrm>
        <a:prstGeom prst="rect">
          <a:avLst/>
        </a:prstGeom>
        <a:solidFill>
          <a:schemeClr val="accent5">
            <a:hueOff val="-14709182"/>
            <a:satOff val="19700"/>
            <a:lumOff val="134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Columns with no use for modeling (Prospect ID, Lead Number) or only one category of response were dropped.</a:t>
          </a:r>
        </a:p>
      </dsp:txBody>
      <dsp:txXfrm>
        <a:off x="5380002" y="2453446"/>
        <a:ext cx="2444055" cy="1466433"/>
      </dsp:txXfrm>
    </dsp:sp>
    <dsp:sp modelId="{597EAE58-AEEA-B84E-BAB2-403E0ADF1E98}">
      <dsp:nvSpPr>
        <dsp:cNvPr id="0" name=""/>
        <dsp:cNvSpPr/>
      </dsp:nvSpPr>
      <dsp:spPr>
        <a:xfrm>
          <a:off x="8068463" y="2453446"/>
          <a:ext cx="2444055" cy="1466433"/>
        </a:xfrm>
        <a:prstGeom prst="rect">
          <a:avLst/>
        </a:prstGeom>
        <a:solidFill>
          <a:schemeClr val="accent5">
            <a:hueOff val="-17160712"/>
            <a:satOff val="22983"/>
            <a:lumOff val="156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Numerical data was imputed with mode after checking distribution.</a:t>
          </a:r>
        </a:p>
      </dsp:txBody>
      <dsp:txXfrm>
        <a:off x="8068463" y="2453446"/>
        <a:ext cx="2444055" cy="14664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DF357-881A-3745-94A5-528F15C59708}">
      <dsp:nvSpPr>
        <dsp:cNvPr id="0" name=""/>
        <dsp:cNvSpPr/>
      </dsp:nvSpPr>
      <dsp:spPr>
        <a:xfrm>
          <a:off x="2899779" y="686484"/>
          <a:ext cx="5304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0464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0985" y="729398"/>
        <a:ext cx="28053" cy="5610"/>
      </dsp:txXfrm>
    </dsp:sp>
    <dsp:sp modelId="{071926DB-819F-B940-8ED6-9FC3B120DFA0}">
      <dsp:nvSpPr>
        <dsp:cNvPr id="0" name=""/>
        <dsp:cNvSpPr/>
      </dsp:nvSpPr>
      <dsp:spPr>
        <a:xfrm>
          <a:off x="462167" y="380"/>
          <a:ext cx="2439412" cy="146364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Skewed category columns were checked and dropped to avoid bias in logistic regression models.</a:t>
          </a:r>
        </a:p>
      </dsp:txBody>
      <dsp:txXfrm>
        <a:off x="462167" y="380"/>
        <a:ext cx="2439412" cy="1463647"/>
      </dsp:txXfrm>
    </dsp:sp>
    <dsp:sp modelId="{7DD64E4F-EDBF-8946-8E31-BE0C2DA73EA5}">
      <dsp:nvSpPr>
        <dsp:cNvPr id="0" name=""/>
        <dsp:cNvSpPr/>
      </dsp:nvSpPr>
      <dsp:spPr>
        <a:xfrm>
          <a:off x="1681873" y="1462227"/>
          <a:ext cx="3000476" cy="530464"/>
        </a:xfrm>
        <a:custGeom>
          <a:avLst/>
          <a:gdLst/>
          <a:ahLst/>
          <a:cxnLst/>
          <a:rect l="0" t="0" r="0" b="0"/>
          <a:pathLst>
            <a:path>
              <a:moveTo>
                <a:pt x="3000476" y="0"/>
              </a:moveTo>
              <a:lnTo>
                <a:pt x="3000476" y="282332"/>
              </a:lnTo>
              <a:lnTo>
                <a:pt x="0" y="282332"/>
              </a:lnTo>
              <a:lnTo>
                <a:pt x="0" y="530464"/>
              </a:lnTo>
            </a:path>
          </a:pathLst>
        </a:custGeom>
        <a:noFill/>
        <a:ln w="12700" cap="flat" cmpd="sng" algn="ctr">
          <a:solidFill>
            <a:schemeClr val="accent5">
              <a:hueOff val="-4290178"/>
              <a:satOff val="5746"/>
              <a:lumOff val="39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05799" y="1724654"/>
        <a:ext cx="152624" cy="5610"/>
      </dsp:txXfrm>
    </dsp:sp>
    <dsp:sp modelId="{920FCD8F-4C32-AB4E-9463-6F645A20B2C6}">
      <dsp:nvSpPr>
        <dsp:cNvPr id="0" name=""/>
        <dsp:cNvSpPr/>
      </dsp:nvSpPr>
      <dsp:spPr>
        <a:xfrm>
          <a:off x="3462644" y="380"/>
          <a:ext cx="2439412" cy="1463647"/>
        </a:xfrm>
        <a:prstGeom prst="rect">
          <a:avLst/>
        </a:prstGeom>
        <a:solidFill>
          <a:schemeClr val="accent5">
            <a:hueOff val="-3432142"/>
            <a:satOff val="4597"/>
            <a:lumOff val="313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Outliers in </a:t>
          </a:r>
          <a:r>
            <a:rPr lang="en-US" sz="1300" b="1" kern="1200"/>
            <a:t>TotalVisits </a:t>
          </a:r>
          <a:r>
            <a:rPr lang="en-US" sz="1300" kern="1200"/>
            <a:t>and </a:t>
          </a:r>
          <a:r>
            <a:rPr lang="en-US" sz="1300" b="1" kern="1200"/>
            <a:t>Page Views Per Visit </a:t>
          </a:r>
          <a:r>
            <a:rPr lang="en-US" sz="1300" kern="1200"/>
            <a:t>were treated and capped.</a:t>
          </a:r>
        </a:p>
      </dsp:txBody>
      <dsp:txXfrm>
        <a:off x="3462644" y="380"/>
        <a:ext cx="2439412" cy="1463647"/>
      </dsp:txXfrm>
    </dsp:sp>
    <dsp:sp modelId="{369568E7-81EE-D942-994D-3A13B45BFDF3}">
      <dsp:nvSpPr>
        <dsp:cNvPr id="0" name=""/>
        <dsp:cNvSpPr/>
      </dsp:nvSpPr>
      <dsp:spPr>
        <a:xfrm>
          <a:off x="2899779" y="2711195"/>
          <a:ext cx="5304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0464" y="45720"/>
              </a:lnTo>
            </a:path>
          </a:pathLst>
        </a:custGeom>
        <a:noFill/>
        <a:ln w="12700" cap="flat" cmpd="sng" algn="ctr">
          <a:solidFill>
            <a:schemeClr val="accent5">
              <a:hueOff val="-8580356"/>
              <a:satOff val="11491"/>
              <a:lumOff val="784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0985" y="2754110"/>
        <a:ext cx="28053" cy="5610"/>
      </dsp:txXfrm>
    </dsp:sp>
    <dsp:sp modelId="{44A47B32-54BC-EA4F-969F-407EDC68BB51}">
      <dsp:nvSpPr>
        <dsp:cNvPr id="0" name=""/>
        <dsp:cNvSpPr/>
      </dsp:nvSpPr>
      <dsp:spPr>
        <a:xfrm>
          <a:off x="462167" y="2025092"/>
          <a:ext cx="2439412" cy="1463647"/>
        </a:xfrm>
        <a:prstGeom prst="rect">
          <a:avLst/>
        </a:prstGeom>
        <a:solidFill>
          <a:schemeClr val="accent5">
            <a:hueOff val="-6864285"/>
            <a:satOff val="9193"/>
            <a:lumOff val="62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Invalid values were fixed and data was standardized in some columns, such as lead source.</a:t>
          </a:r>
        </a:p>
      </dsp:txBody>
      <dsp:txXfrm>
        <a:off x="462167" y="2025092"/>
        <a:ext cx="2439412" cy="1463647"/>
      </dsp:txXfrm>
    </dsp:sp>
    <dsp:sp modelId="{182CAB48-CF67-4742-A308-E852FF8CC03E}">
      <dsp:nvSpPr>
        <dsp:cNvPr id="0" name=""/>
        <dsp:cNvSpPr/>
      </dsp:nvSpPr>
      <dsp:spPr>
        <a:xfrm>
          <a:off x="1681873" y="3486939"/>
          <a:ext cx="3000476" cy="530464"/>
        </a:xfrm>
        <a:custGeom>
          <a:avLst/>
          <a:gdLst/>
          <a:ahLst/>
          <a:cxnLst/>
          <a:rect l="0" t="0" r="0" b="0"/>
          <a:pathLst>
            <a:path>
              <a:moveTo>
                <a:pt x="3000476" y="0"/>
              </a:moveTo>
              <a:lnTo>
                <a:pt x="3000476" y="282332"/>
              </a:lnTo>
              <a:lnTo>
                <a:pt x="0" y="282332"/>
              </a:lnTo>
              <a:lnTo>
                <a:pt x="0" y="530464"/>
              </a:lnTo>
            </a:path>
          </a:pathLst>
        </a:custGeom>
        <a:noFill/>
        <a:ln w="12700" cap="flat" cmpd="sng" algn="ctr">
          <a:solidFill>
            <a:schemeClr val="accent5">
              <a:hueOff val="-12870535"/>
              <a:satOff val="17237"/>
              <a:lumOff val="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05799" y="3749366"/>
        <a:ext cx="152624" cy="5610"/>
      </dsp:txXfrm>
    </dsp:sp>
    <dsp:sp modelId="{42FF137E-1D3F-934F-9C43-27385B504862}">
      <dsp:nvSpPr>
        <dsp:cNvPr id="0" name=""/>
        <dsp:cNvSpPr/>
      </dsp:nvSpPr>
      <dsp:spPr>
        <a:xfrm>
          <a:off x="3462644" y="2025092"/>
          <a:ext cx="2439412" cy="1463647"/>
        </a:xfrm>
        <a:prstGeom prst="rect">
          <a:avLst/>
        </a:prstGeom>
        <a:solidFill>
          <a:schemeClr val="accent5">
            <a:hueOff val="-10296428"/>
            <a:satOff val="13790"/>
            <a:lumOff val="94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Low frequency values were grouped together to “Others”.</a:t>
          </a:r>
        </a:p>
      </dsp:txBody>
      <dsp:txXfrm>
        <a:off x="3462644" y="2025092"/>
        <a:ext cx="2439412" cy="1463647"/>
      </dsp:txXfrm>
    </dsp:sp>
    <dsp:sp modelId="{2CA6CB80-9709-C747-B241-457E6C5988E0}">
      <dsp:nvSpPr>
        <dsp:cNvPr id="0" name=""/>
        <dsp:cNvSpPr/>
      </dsp:nvSpPr>
      <dsp:spPr>
        <a:xfrm>
          <a:off x="2899779" y="4735907"/>
          <a:ext cx="5304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0464" y="45720"/>
              </a:lnTo>
            </a:path>
          </a:pathLst>
        </a:custGeom>
        <a:noFill/>
        <a:ln w="12700" cap="flat" cmpd="sng" algn="ctr">
          <a:solidFill>
            <a:schemeClr val="accent5">
              <a:hueOff val="-17160712"/>
              <a:satOff val="22983"/>
              <a:lumOff val="1568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0985" y="4778822"/>
        <a:ext cx="28053" cy="5610"/>
      </dsp:txXfrm>
    </dsp:sp>
    <dsp:sp modelId="{FAB800FF-9AFC-324B-A06E-395D8649D1AF}">
      <dsp:nvSpPr>
        <dsp:cNvPr id="0" name=""/>
        <dsp:cNvSpPr/>
      </dsp:nvSpPr>
      <dsp:spPr>
        <a:xfrm>
          <a:off x="462167" y="4049804"/>
          <a:ext cx="2439412" cy="1463647"/>
        </a:xfrm>
        <a:prstGeom prst="rect">
          <a:avLst/>
        </a:prstGeom>
        <a:solidFill>
          <a:schemeClr val="accent5">
            <a:hueOff val="-13728570"/>
            <a:satOff val="18386"/>
            <a:lumOff val="1255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Binary categorical variables were mapped.</a:t>
          </a:r>
        </a:p>
      </dsp:txBody>
      <dsp:txXfrm>
        <a:off x="462167" y="4049804"/>
        <a:ext cx="2439412" cy="1463647"/>
      </dsp:txXfrm>
    </dsp:sp>
    <dsp:sp modelId="{9DC5F9B3-0FBB-3C4D-87DD-CEC731370395}">
      <dsp:nvSpPr>
        <dsp:cNvPr id="0" name=""/>
        <dsp:cNvSpPr/>
      </dsp:nvSpPr>
      <dsp:spPr>
        <a:xfrm>
          <a:off x="3462644" y="4049804"/>
          <a:ext cx="2439412" cy="1463647"/>
        </a:xfrm>
        <a:prstGeom prst="rect">
          <a:avLst/>
        </a:prstGeom>
        <a:solidFill>
          <a:schemeClr val="accent5">
            <a:hueOff val="-17160712"/>
            <a:satOff val="22983"/>
            <a:lumOff val="15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Other cleaning activities were performed to ensure data quality and accuracy.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Fixed Invalid values &amp; Standardizing Data in columns by checking casing styles, etc. (lead 	source has Google, google)</a:t>
          </a:r>
        </a:p>
      </dsp:txBody>
      <dsp:txXfrm>
        <a:off x="3462644" y="4049804"/>
        <a:ext cx="2439412" cy="1463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CD849-837D-1E43-942D-051C0846EF0F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3353-2B9B-2449-BB89-0C84E458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95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CD849-837D-1E43-942D-051C0846EF0F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3353-2B9B-2449-BB89-0C84E458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68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CD849-837D-1E43-942D-051C0846EF0F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3353-2B9B-2449-BB89-0C84E458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44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rgbClr val="424242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  <p:extLst>
      <p:ext uri="{BB962C8B-B14F-4D97-AF65-F5344CB8AC3E}">
        <p14:creationId xmlns:p14="http://schemas.microsoft.com/office/powerpoint/2010/main" val="4186412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CD849-837D-1E43-942D-051C0846EF0F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3353-2B9B-2449-BB89-0C84E458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04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CD849-837D-1E43-942D-051C0846EF0F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3353-2B9B-2449-BB89-0C84E458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1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CD849-837D-1E43-942D-051C0846EF0F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3353-2B9B-2449-BB89-0C84E458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12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CD849-837D-1E43-942D-051C0846EF0F}" type="datetimeFigureOut">
              <a:rPr lang="en-US" smtClean="0"/>
              <a:t>8/19/24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3353-2B9B-2449-BB89-0C84E458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92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CD849-837D-1E43-942D-051C0846EF0F}" type="datetimeFigureOut">
              <a:rPr lang="en-US" smtClean="0"/>
              <a:t>8/19/24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3353-2B9B-2449-BB89-0C84E458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03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CD849-837D-1E43-942D-051C0846EF0F}" type="datetimeFigureOut">
              <a:rPr lang="en-US" smtClean="0"/>
              <a:t>8/19/24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3353-2B9B-2449-BB89-0C84E458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7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CD849-837D-1E43-942D-051C0846EF0F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3353-2B9B-2449-BB89-0C84E458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96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CD849-837D-1E43-942D-051C0846EF0F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3353-2B9B-2449-BB89-0C84E458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95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1ECD849-837D-1E43-942D-051C0846EF0F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CE13353-2B9B-2449-BB89-0C84E458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535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82726" y="-41275"/>
            <a:ext cx="9185275" cy="6899275"/>
            <a:chOff x="-41275" y="-41275"/>
            <a:chExt cx="9185275" cy="6899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8949" cy="68183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8985504" cy="66446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8810625" cy="6419215"/>
            </a:xfrm>
            <a:custGeom>
              <a:avLst/>
              <a:gdLst/>
              <a:ahLst/>
              <a:cxnLst/>
              <a:rect l="l" t="t" r="r" b="b"/>
              <a:pathLst>
                <a:path w="8810625" h="6419215">
                  <a:moveTo>
                    <a:pt x="8792845" y="0"/>
                  </a:moveTo>
                  <a:lnTo>
                    <a:pt x="8810244" y="6419088"/>
                  </a:lnTo>
                  <a:lnTo>
                    <a:pt x="0" y="6410634"/>
                  </a:lnTo>
                </a:path>
              </a:pathLst>
            </a:custGeom>
            <a:ln w="82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770734" y="2767329"/>
            <a:ext cx="2072005" cy="154813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60985" marR="79375" indent="906780">
              <a:lnSpc>
                <a:spcPts val="3770"/>
              </a:lnSpc>
              <a:spcBef>
                <a:spcPts val="780"/>
              </a:spcBef>
            </a:pPr>
            <a:r>
              <a:rPr sz="3700" spc="-120" dirty="0">
                <a:solidFill>
                  <a:srgbClr val="FFFDFF"/>
                </a:solidFill>
                <a:latin typeface="Impact"/>
                <a:cs typeface="Impact"/>
              </a:rPr>
              <a:t>LEAD </a:t>
            </a:r>
            <a:r>
              <a:rPr sz="3700" spc="-10" dirty="0">
                <a:solidFill>
                  <a:srgbClr val="FFFDFF"/>
                </a:solidFill>
                <a:latin typeface="Impact"/>
                <a:cs typeface="Impact"/>
              </a:rPr>
              <a:t>SCORING</a:t>
            </a:r>
            <a:endParaRPr sz="3700">
              <a:latin typeface="Impact"/>
              <a:cs typeface="Impact"/>
            </a:endParaRPr>
          </a:p>
          <a:p>
            <a:pPr marL="12700">
              <a:lnSpc>
                <a:spcPts val="3765"/>
              </a:lnSpc>
            </a:pPr>
            <a:r>
              <a:rPr sz="3700" spc="-130" dirty="0">
                <a:solidFill>
                  <a:srgbClr val="FFFDFF"/>
                </a:solidFill>
                <a:latin typeface="Impact"/>
                <a:cs typeface="Impact"/>
              </a:rPr>
              <a:t>CASE</a:t>
            </a:r>
            <a:r>
              <a:rPr sz="3700" spc="-290" dirty="0">
                <a:solidFill>
                  <a:srgbClr val="FFFDFF"/>
                </a:solidFill>
                <a:latin typeface="Impact"/>
                <a:cs typeface="Impact"/>
              </a:rPr>
              <a:t> </a:t>
            </a:r>
            <a:r>
              <a:rPr sz="3700" spc="-105" dirty="0">
                <a:solidFill>
                  <a:srgbClr val="FFFDFF"/>
                </a:solidFill>
                <a:latin typeface="Impact"/>
                <a:cs typeface="Impact"/>
              </a:rPr>
              <a:t>STUDY</a:t>
            </a:r>
            <a:endParaRPr sz="3700">
              <a:latin typeface="Impact"/>
              <a:cs typeface="Impac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620256" y="787908"/>
            <a:ext cx="2807335" cy="1210310"/>
            <a:chOff x="5096255" y="787908"/>
            <a:chExt cx="2807335" cy="121031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8071" y="787908"/>
              <a:ext cx="2755392" cy="12100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6255" y="940308"/>
              <a:ext cx="1507236" cy="9585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5503" y="803148"/>
              <a:ext cx="2700528" cy="115519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805929" y="1030986"/>
            <a:ext cx="1089660" cy="66675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2410"/>
              </a:lnSpc>
              <a:spcBef>
                <a:spcPts val="365"/>
              </a:spcBef>
            </a:pPr>
            <a:r>
              <a:rPr sz="2200" spc="-10" dirty="0">
                <a:solidFill>
                  <a:srgbClr val="FFFFFF"/>
                </a:solidFill>
                <a:latin typeface="Impact"/>
                <a:cs typeface="Impact"/>
              </a:rPr>
              <a:t>SUBITTED </a:t>
            </a:r>
            <a:r>
              <a:rPr sz="2200" spc="-25" dirty="0">
                <a:solidFill>
                  <a:srgbClr val="FFFFFF"/>
                </a:solidFill>
                <a:latin typeface="Impact"/>
                <a:cs typeface="Impact"/>
              </a:rPr>
              <a:t>BY:</a:t>
            </a:r>
            <a:endParaRPr sz="2200">
              <a:latin typeface="Impact"/>
              <a:cs typeface="Impac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845809" y="2151888"/>
            <a:ext cx="2807335" cy="1210310"/>
            <a:chOff x="5321808" y="2151888"/>
            <a:chExt cx="2807335" cy="121031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5148" y="2151888"/>
              <a:ext cx="2753868" cy="12100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1808" y="2458212"/>
              <a:ext cx="1726691" cy="6522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02580" y="2167128"/>
              <a:ext cx="2699004" cy="115519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031863" y="2549143"/>
            <a:ext cx="13550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200" dirty="0">
                <a:solidFill>
                  <a:srgbClr val="FFFFFF"/>
                </a:solidFill>
                <a:latin typeface="Impact"/>
                <a:cs typeface="Impact"/>
              </a:rPr>
              <a:t>Parul</a:t>
            </a:r>
            <a:r>
              <a:rPr sz="2200" spc="-30" dirty="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Impact"/>
                <a:cs typeface="Impact"/>
              </a:rPr>
              <a:t>Gupta</a:t>
            </a:r>
            <a:endParaRPr sz="2200">
              <a:latin typeface="Impact"/>
              <a:cs typeface="Impac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068312" y="3517391"/>
            <a:ext cx="2807335" cy="1210310"/>
            <a:chOff x="5544311" y="3517391"/>
            <a:chExt cx="2807335" cy="121031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97651" y="3517391"/>
              <a:ext cx="2753868" cy="12100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44311" y="3669791"/>
              <a:ext cx="1196339" cy="9585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25083" y="3532631"/>
              <a:ext cx="2699004" cy="115519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254621" y="3760723"/>
            <a:ext cx="824230" cy="66675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2410"/>
              </a:lnSpc>
              <a:spcBef>
                <a:spcPts val="365"/>
              </a:spcBef>
            </a:pPr>
            <a:r>
              <a:rPr sz="2200" spc="-10" dirty="0">
                <a:solidFill>
                  <a:srgbClr val="FFFFFF"/>
                </a:solidFill>
                <a:latin typeface="Impact"/>
                <a:cs typeface="Impact"/>
              </a:rPr>
              <a:t>Anshu Mishra</a:t>
            </a:r>
            <a:endParaRPr sz="2200">
              <a:latin typeface="Impact"/>
              <a:cs typeface="Impac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293865" y="4881371"/>
            <a:ext cx="2807335" cy="1210310"/>
            <a:chOff x="5769864" y="4881371"/>
            <a:chExt cx="2807335" cy="1210310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3204" y="4881371"/>
              <a:ext cx="2753868" cy="121005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69864" y="5033771"/>
              <a:ext cx="1915667" cy="9585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50636" y="4896611"/>
              <a:ext cx="2699004" cy="1155192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480808" y="5125592"/>
            <a:ext cx="1499870" cy="66675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2410"/>
              </a:lnSpc>
              <a:spcBef>
                <a:spcPts val="365"/>
              </a:spcBef>
            </a:pPr>
            <a:r>
              <a:rPr sz="2200" spc="-10" dirty="0">
                <a:solidFill>
                  <a:srgbClr val="FFFFFF"/>
                </a:solidFill>
                <a:latin typeface="Impact"/>
                <a:cs typeface="Impact"/>
              </a:rPr>
              <a:t>Annapoorani </a:t>
            </a:r>
            <a:r>
              <a:rPr sz="2200" spc="-50" dirty="0">
                <a:solidFill>
                  <a:srgbClr val="FFFFFF"/>
                </a:solidFill>
                <a:latin typeface="Impact"/>
                <a:cs typeface="Impact"/>
              </a:rPr>
              <a:t>G</a:t>
            </a:r>
            <a:endParaRPr sz="2200">
              <a:latin typeface="Impact"/>
              <a:cs typeface="Impac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644128" y="1682495"/>
            <a:ext cx="1209040" cy="3489960"/>
            <a:chOff x="7120128" y="1682495"/>
            <a:chExt cx="1209040" cy="3489960"/>
          </a:xfrm>
        </p:grpSpPr>
        <p:sp>
          <p:nvSpPr>
            <p:cNvPr id="30" name="object 30"/>
            <p:cNvSpPr/>
            <p:nvPr/>
          </p:nvSpPr>
          <p:spPr>
            <a:xfrm>
              <a:off x="7124700" y="1687067"/>
              <a:ext cx="751840" cy="751840"/>
            </a:xfrm>
            <a:custGeom>
              <a:avLst/>
              <a:gdLst/>
              <a:ahLst/>
              <a:cxnLst/>
              <a:rect l="l" t="t" r="r" b="b"/>
              <a:pathLst>
                <a:path w="751840" h="751839">
                  <a:moveTo>
                    <a:pt x="582295" y="0"/>
                  </a:moveTo>
                  <a:lnTo>
                    <a:pt x="169036" y="0"/>
                  </a:lnTo>
                  <a:lnTo>
                    <a:pt x="169036" y="413258"/>
                  </a:lnTo>
                  <a:lnTo>
                    <a:pt x="0" y="413258"/>
                  </a:lnTo>
                  <a:lnTo>
                    <a:pt x="375666" y="751332"/>
                  </a:lnTo>
                  <a:lnTo>
                    <a:pt x="751331" y="413258"/>
                  </a:lnTo>
                  <a:lnTo>
                    <a:pt x="582295" y="413258"/>
                  </a:lnTo>
                  <a:lnTo>
                    <a:pt x="582295" y="0"/>
                  </a:lnTo>
                  <a:close/>
                </a:path>
              </a:pathLst>
            </a:custGeom>
            <a:solidFill>
              <a:srgbClr val="DED5E3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24700" y="1687067"/>
              <a:ext cx="751840" cy="751840"/>
            </a:xfrm>
            <a:custGeom>
              <a:avLst/>
              <a:gdLst/>
              <a:ahLst/>
              <a:cxnLst/>
              <a:rect l="l" t="t" r="r" b="b"/>
              <a:pathLst>
                <a:path w="751840" h="751839">
                  <a:moveTo>
                    <a:pt x="0" y="413258"/>
                  </a:moveTo>
                  <a:lnTo>
                    <a:pt x="169036" y="413258"/>
                  </a:lnTo>
                  <a:lnTo>
                    <a:pt x="169036" y="0"/>
                  </a:lnTo>
                  <a:lnTo>
                    <a:pt x="582295" y="0"/>
                  </a:lnTo>
                  <a:lnTo>
                    <a:pt x="582295" y="413258"/>
                  </a:lnTo>
                  <a:lnTo>
                    <a:pt x="751331" y="413258"/>
                  </a:lnTo>
                  <a:lnTo>
                    <a:pt x="375666" y="751332"/>
                  </a:lnTo>
                  <a:lnTo>
                    <a:pt x="0" y="413258"/>
                  </a:lnTo>
                  <a:close/>
                </a:path>
              </a:pathLst>
            </a:custGeom>
            <a:ln w="9144">
              <a:solidFill>
                <a:srgbClr val="DED5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50252" y="3052571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40" h="749935">
                  <a:moveTo>
                    <a:pt x="582295" y="0"/>
                  </a:moveTo>
                  <a:lnTo>
                    <a:pt x="169037" y="0"/>
                  </a:lnTo>
                  <a:lnTo>
                    <a:pt x="169037" y="412368"/>
                  </a:lnTo>
                  <a:lnTo>
                    <a:pt x="0" y="412368"/>
                  </a:lnTo>
                  <a:lnTo>
                    <a:pt x="375666" y="749807"/>
                  </a:lnTo>
                  <a:lnTo>
                    <a:pt x="751331" y="412368"/>
                  </a:lnTo>
                  <a:lnTo>
                    <a:pt x="582295" y="412368"/>
                  </a:lnTo>
                  <a:lnTo>
                    <a:pt x="582295" y="0"/>
                  </a:lnTo>
                  <a:close/>
                </a:path>
              </a:pathLst>
            </a:custGeom>
            <a:solidFill>
              <a:srgbClr val="DED4D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50252" y="3052571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40" h="749935">
                  <a:moveTo>
                    <a:pt x="0" y="412368"/>
                  </a:moveTo>
                  <a:lnTo>
                    <a:pt x="169037" y="412368"/>
                  </a:lnTo>
                  <a:lnTo>
                    <a:pt x="169037" y="0"/>
                  </a:lnTo>
                  <a:lnTo>
                    <a:pt x="582295" y="0"/>
                  </a:lnTo>
                  <a:lnTo>
                    <a:pt x="582295" y="412368"/>
                  </a:lnTo>
                  <a:lnTo>
                    <a:pt x="751331" y="412368"/>
                  </a:lnTo>
                  <a:lnTo>
                    <a:pt x="375666" y="749807"/>
                  </a:lnTo>
                  <a:lnTo>
                    <a:pt x="0" y="412368"/>
                  </a:lnTo>
                  <a:close/>
                </a:path>
              </a:pathLst>
            </a:custGeom>
            <a:ln w="9144">
              <a:solidFill>
                <a:srgbClr val="DED5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574280" y="4416551"/>
              <a:ext cx="749935" cy="751840"/>
            </a:xfrm>
            <a:custGeom>
              <a:avLst/>
              <a:gdLst/>
              <a:ahLst/>
              <a:cxnLst/>
              <a:rect l="l" t="t" r="r" b="b"/>
              <a:pathLst>
                <a:path w="749934" h="751839">
                  <a:moveTo>
                    <a:pt x="581151" y="0"/>
                  </a:moveTo>
                  <a:lnTo>
                    <a:pt x="168655" y="0"/>
                  </a:lnTo>
                  <a:lnTo>
                    <a:pt x="168655" y="413893"/>
                  </a:lnTo>
                  <a:lnTo>
                    <a:pt x="0" y="413893"/>
                  </a:lnTo>
                  <a:lnTo>
                    <a:pt x="374903" y="751332"/>
                  </a:lnTo>
                  <a:lnTo>
                    <a:pt x="749808" y="413893"/>
                  </a:lnTo>
                  <a:lnTo>
                    <a:pt x="581151" y="413893"/>
                  </a:lnTo>
                  <a:lnTo>
                    <a:pt x="581151" y="0"/>
                  </a:lnTo>
                  <a:close/>
                </a:path>
              </a:pathLst>
            </a:custGeom>
            <a:solidFill>
              <a:srgbClr val="D7D4D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574280" y="4416551"/>
              <a:ext cx="749935" cy="751840"/>
            </a:xfrm>
            <a:custGeom>
              <a:avLst/>
              <a:gdLst/>
              <a:ahLst/>
              <a:cxnLst/>
              <a:rect l="l" t="t" r="r" b="b"/>
              <a:pathLst>
                <a:path w="749934" h="751839">
                  <a:moveTo>
                    <a:pt x="0" y="413893"/>
                  </a:moveTo>
                  <a:lnTo>
                    <a:pt x="168655" y="413893"/>
                  </a:lnTo>
                  <a:lnTo>
                    <a:pt x="168655" y="0"/>
                  </a:lnTo>
                  <a:lnTo>
                    <a:pt x="581151" y="0"/>
                  </a:lnTo>
                  <a:lnTo>
                    <a:pt x="581151" y="413893"/>
                  </a:lnTo>
                  <a:lnTo>
                    <a:pt x="749808" y="413893"/>
                  </a:lnTo>
                  <a:lnTo>
                    <a:pt x="374903" y="751332"/>
                  </a:lnTo>
                  <a:lnTo>
                    <a:pt x="0" y="413893"/>
                  </a:lnTo>
                  <a:close/>
                </a:path>
              </a:pathLst>
            </a:custGeom>
            <a:ln w="9144">
              <a:solidFill>
                <a:srgbClr val="DED5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alpha val="0"/>
                <a:lumMod val="0"/>
                <a:lumOff val="100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128" y="955663"/>
            <a:ext cx="10047825" cy="45723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711794"/>
            <a:ext cx="10515600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spc="-145" dirty="0"/>
              <a:t>EDA</a:t>
            </a:r>
            <a:r>
              <a:rPr sz="4000" spc="-130" dirty="0"/>
              <a:t> </a:t>
            </a:r>
            <a:r>
              <a:rPr sz="4000" spc="210" dirty="0"/>
              <a:t>–</a:t>
            </a:r>
            <a:r>
              <a:rPr sz="4000" spc="-125" dirty="0"/>
              <a:t> </a:t>
            </a:r>
            <a:r>
              <a:rPr sz="4000" spc="-20" dirty="0"/>
              <a:t>Bivariate</a:t>
            </a:r>
            <a:r>
              <a:rPr sz="4000" spc="-125" dirty="0"/>
              <a:t> </a:t>
            </a:r>
            <a:r>
              <a:rPr sz="4000" spc="-160" dirty="0"/>
              <a:t>Analysis</a:t>
            </a:r>
            <a:r>
              <a:rPr sz="4000" spc="-125" dirty="0"/>
              <a:t> for </a:t>
            </a:r>
            <a:r>
              <a:rPr sz="4000" spc="-110" dirty="0"/>
              <a:t>Categorical</a:t>
            </a:r>
            <a:r>
              <a:rPr sz="4000" spc="-125" dirty="0"/>
              <a:t> </a:t>
            </a:r>
            <a:r>
              <a:rPr sz="4000" spc="-80" dirty="0"/>
              <a:t>Variables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40315" y="6415049"/>
            <a:ext cx="2082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solidFill>
                  <a:srgbClr val="424242"/>
                </a:solidFill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3700" y="5364839"/>
            <a:ext cx="10113645" cy="1428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5" dirty="0">
                <a:solidFill>
                  <a:srgbClr val="008000"/>
                </a:solidFill>
                <a:latin typeface="Arial"/>
                <a:cs typeface="Arial"/>
              </a:rPr>
              <a:t>Lead</a:t>
            </a:r>
            <a:r>
              <a:rPr sz="2000" b="1" spc="-10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8000"/>
                </a:solidFill>
                <a:latin typeface="Arial"/>
                <a:cs typeface="Arial"/>
              </a:rPr>
              <a:t>Origin:</a:t>
            </a:r>
            <a:endParaRPr sz="2000">
              <a:latin typeface="Arial"/>
              <a:cs typeface="Arial"/>
            </a:endParaRPr>
          </a:p>
          <a:p>
            <a:pPr marL="469900" marR="5080" indent="-367030">
              <a:lnSpc>
                <a:spcPct val="100000"/>
              </a:lnSpc>
              <a:spcBef>
                <a:spcPts val="5"/>
              </a:spcBef>
              <a:buChar char="●"/>
              <a:tabLst>
                <a:tab pos="469900" algn="l"/>
              </a:tabLst>
            </a:pP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Around</a:t>
            </a:r>
            <a:r>
              <a:rPr sz="1800" spc="1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424242"/>
                </a:solidFill>
                <a:latin typeface="Arial"/>
                <a:cs typeface="Arial"/>
              </a:rPr>
              <a:t>52%</a:t>
            </a:r>
            <a:r>
              <a:rPr sz="1800" spc="1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800" spc="1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424242"/>
                </a:solidFill>
                <a:latin typeface="Arial"/>
                <a:cs typeface="Arial"/>
              </a:rPr>
              <a:t>all</a:t>
            </a:r>
            <a:r>
              <a:rPr sz="1800" spc="1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leads</a:t>
            </a:r>
            <a:r>
              <a:rPr sz="1800" spc="1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originated</a:t>
            </a:r>
            <a:r>
              <a:rPr sz="1800" spc="1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from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424242"/>
                </a:solidFill>
                <a:latin typeface="Arial"/>
                <a:cs typeface="Arial"/>
              </a:rPr>
              <a:t>"Landing</a:t>
            </a:r>
            <a:r>
              <a:rPr sz="1800" i="1" spc="1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424242"/>
                </a:solidFill>
                <a:latin typeface="Arial"/>
                <a:cs typeface="Arial"/>
              </a:rPr>
              <a:t>Page</a:t>
            </a:r>
            <a:r>
              <a:rPr sz="1800" i="1" spc="1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424242"/>
                </a:solidFill>
                <a:latin typeface="Arial"/>
                <a:cs typeface="Arial"/>
              </a:rPr>
              <a:t>Submission" </a:t>
            </a:r>
            <a:r>
              <a:rPr sz="1800" spc="90" dirty="0">
                <a:solidFill>
                  <a:srgbClr val="424242"/>
                </a:solidFill>
                <a:latin typeface="Arial"/>
                <a:cs typeface="Arial"/>
              </a:rPr>
              <a:t>with</a:t>
            </a:r>
            <a:r>
              <a:rPr sz="1800" spc="1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1800" spc="1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24242"/>
                </a:solidFill>
                <a:latin typeface="Arial"/>
                <a:cs typeface="Arial"/>
              </a:rPr>
              <a:t>lead</a:t>
            </a:r>
            <a:r>
              <a:rPr sz="1800" b="1" spc="1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424242"/>
                </a:solidFill>
                <a:latin typeface="Arial"/>
                <a:cs typeface="Arial"/>
              </a:rPr>
              <a:t>conversion </a:t>
            </a:r>
            <a:r>
              <a:rPr sz="1800" b="1" dirty="0">
                <a:solidFill>
                  <a:srgbClr val="424242"/>
                </a:solidFill>
                <a:latin typeface="Arial"/>
                <a:cs typeface="Arial"/>
              </a:rPr>
              <a:t>rate</a:t>
            </a:r>
            <a:r>
              <a:rPr sz="1800" b="1" spc="-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-35" dirty="0">
                <a:solidFill>
                  <a:srgbClr val="424242"/>
                </a:solidFill>
                <a:latin typeface="Arial"/>
                <a:cs typeface="Arial"/>
              </a:rPr>
              <a:t>(LCR)</a:t>
            </a:r>
            <a:r>
              <a:rPr sz="1800" b="1" spc="-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800" b="1" spc="-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424242"/>
                </a:solidFill>
                <a:latin typeface="Arial"/>
                <a:cs typeface="Arial"/>
              </a:rPr>
              <a:t>36%</a:t>
            </a:r>
            <a:r>
              <a:rPr sz="1800" spc="-20" dirty="0">
                <a:solidFill>
                  <a:srgbClr val="424242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469900" marR="14604" indent="-367030">
              <a:lnSpc>
                <a:spcPct val="100000"/>
              </a:lnSpc>
              <a:buChar char="●"/>
              <a:tabLst>
                <a:tab pos="469900" algn="l"/>
              </a:tabLst>
            </a:pP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424242"/>
                </a:solidFill>
                <a:latin typeface="Arial"/>
                <a:cs typeface="Arial"/>
              </a:rPr>
              <a:t>"API"</a:t>
            </a:r>
            <a:r>
              <a:rPr sz="1800" i="1" spc="-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identified</a:t>
            </a:r>
            <a:r>
              <a:rPr sz="1800" spc="2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approximately</a:t>
            </a:r>
            <a:r>
              <a:rPr sz="1800" spc="2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424242"/>
                </a:solidFill>
                <a:latin typeface="Arial"/>
                <a:cs typeface="Arial"/>
              </a:rPr>
              <a:t>39%</a:t>
            </a:r>
            <a:r>
              <a:rPr sz="1800" spc="2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800" spc="2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customers</a:t>
            </a:r>
            <a:r>
              <a:rPr sz="1800" spc="2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95" dirty="0">
                <a:solidFill>
                  <a:srgbClr val="424242"/>
                </a:solidFill>
                <a:latin typeface="Arial"/>
                <a:cs typeface="Arial"/>
              </a:rPr>
              <a:t>with</a:t>
            </a:r>
            <a:r>
              <a:rPr sz="1800" spc="2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1800" spc="2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24242"/>
                </a:solidFill>
                <a:latin typeface="Arial"/>
                <a:cs typeface="Arial"/>
              </a:rPr>
              <a:t>lead</a:t>
            </a:r>
            <a:r>
              <a:rPr sz="1800" b="1" spc="2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-55" dirty="0">
                <a:solidFill>
                  <a:srgbClr val="424242"/>
                </a:solidFill>
                <a:latin typeface="Arial"/>
                <a:cs typeface="Arial"/>
              </a:rPr>
              <a:t>conversion</a:t>
            </a:r>
            <a:r>
              <a:rPr sz="1800" b="1" spc="2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24242"/>
                </a:solidFill>
                <a:latin typeface="Arial"/>
                <a:cs typeface="Arial"/>
              </a:rPr>
              <a:t>rate</a:t>
            </a:r>
            <a:r>
              <a:rPr sz="1800" b="1" spc="2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24242"/>
                </a:solidFill>
                <a:latin typeface="Arial"/>
                <a:cs typeface="Arial"/>
              </a:rPr>
              <a:t>(LCR)</a:t>
            </a:r>
            <a:r>
              <a:rPr sz="1800" b="1" spc="2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424242"/>
                </a:solidFill>
                <a:latin typeface="Arial"/>
                <a:cs typeface="Arial"/>
              </a:rPr>
              <a:t>of </a:t>
            </a:r>
            <a:r>
              <a:rPr sz="1800" b="1" spc="-10" dirty="0">
                <a:solidFill>
                  <a:srgbClr val="424242"/>
                </a:solidFill>
                <a:latin typeface="Arial"/>
                <a:cs typeface="Arial"/>
              </a:rPr>
              <a:t>3fi%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alpha val="0"/>
                <a:lumMod val="0"/>
                <a:lumOff val="100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EDA</a:t>
            </a:r>
            <a:r>
              <a:rPr spc="-130" dirty="0"/>
              <a:t> </a:t>
            </a:r>
            <a:r>
              <a:rPr spc="210" dirty="0"/>
              <a:t>–</a:t>
            </a:r>
            <a:r>
              <a:rPr spc="-125" dirty="0"/>
              <a:t> </a:t>
            </a:r>
            <a:r>
              <a:rPr spc="-20" dirty="0"/>
              <a:t>Bivariate</a:t>
            </a:r>
            <a:r>
              <a:rPr spc="-125" dirty="0"/>
              <a:t> </a:t>
            </a:r>
            <a:r>
              <a:rPr spc="-160" dirty="0"/>
              <a:t>Analysis</a:t>
            </a:r>
            <a:r>
              <a:rPr spc="-125" dirty="0"/>
              <a:t> for </a:t>
            </a:r>
            <a:r>
              <a:rPr spc="-110" dirty="0"/>
              <a:t>Categorical</a:t>
            </a:r>
            <a:r>
              <a:rPr spc="-125" dirty="0"/>
              <a:t> </a:t>
            </a:r>
            <a:r>
              <a:rPr spc="-80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40315" y="6415049"/>
            <a:ext cx="2082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solidFill>
                  <a:srgbClr val="424242"/>
                </a:solidFill>
                <a:latin typeface="Arial"/>
                <a:cs typeface="Arial"/>
              </a:rPr>
              <a:t>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324" y="5654780"/>
            <a:ext cx="108134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8000"/>
                </a:solidFill>
                <a:latin typeface="Arial"/>
                <a:cs typeface="Arial"/>
              </a:rPr>
              <a:t>Do</a:t>
            </a:r>
            <a:r>
              <a:rPr sz="1800" b="1" spc="-3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8000"/>
                </a:solidFill>
                <a:latin typeface="Arial"/>
                <a:cs typeface="Arial"/>
              </a:rPr>
              <a:t>Not</a:t>
            </a:r>
            <a:r>
              <a:rPr sz="1800" b="1" spc="-3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8000"/>
                </a:solidFill>
                <a:latin typeface="Arial"/>
                <a:cs typeface="Arial"/>
              </a:rPr>
              <a:t>Email:</a:t>
            </a:r>
            <a:endParaRPr sz="1800">
              <a:latin typeface="Arial"/>
              <a:cs typeface="Arial"/>
            </a:endParaRPr>
          </a:p>
          <a:p>
            <a:pPr marL="469900" marR="5080" indent="-367030">
              <a:lnSpc>
                <a:spcPct val="100000"/>
              </a:lnSpc>
              <a:buChar char="●"/>
              <a:tabLst>
                <a:tab pos="469900" algn="l"/>
              </a:tabLst>
            </a:pPr>
            <a:r>
              <a:rPr sz="1800" spc="70" dirty="0">
                <a:solidFill>
                  <a:srgbClr val="424242"/>
                </a:solidFill>
                <a:latin typeface="Arial"/>
                <a:cs typeface="Arial"/>
              </a:rPr>
              <a:t>92%</a:t>
            </a:r>
            <a:r>
              <a:rPr sz="1800" spc="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1800" spc="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people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has</a:t>
            </a:r>
            <a:r>
              <a:rPr sz="1800" spc="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opted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55" dirty="0">
                <a:solidFill>
                  <a:srgbClr val="424242"/>
                </a:solidFill>
                <a:latin typeface="Arial"/>
                <a:cs typeface="Arial"/>
              </a:rPr>
              <a:t>that</a:t>
            </a:r>
            <a:r>
              <a:rPr sz="1800" spc="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they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don't</a:t>
            </a:r>
            <a:r>
              <a:rPr sz="1800" spc="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424242"/>
                </a:solidFill>
                <a:latin typeface="Arial"/>
                <a:cs typeface="Arial"/>
              </a:rPr>
              <a:t>want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1800" spc="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be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emailed</a:t>
            </a:r>
            <a:r>
              <a:rPr sz="1800" spc="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about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1800" spc="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424242"/>
                </a:solidFill>
                <a:latin typeface="Arial"/>
                <a:cs typeface="Arial"/>
              </a:rPr>
              <a:t>course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&amp;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424242"/>
                </a:solidFill>
                <a:latin typeface="Arial"/>
                <a:cs typeface="Arial"/>
              </a:rPr>
              <a:t>40%</a:t>
            </a:r>
            <a:r>
              <a:rPr sz="1800" spc="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them</a:t>
            </a:r>
            <a:r>
              <a:rPr sz="1800" spc="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424242"/>
                </a:solidFill>
                <a:latin typeface="Arial"/>
                <a:cs typeface="Arial"/>
              </a:rPr>
              <a:t>are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converted</a:t>
            </a:r>
            <a:r>
              <a:rPr sz="1800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1800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leads.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6637" y="1681756"/>
            <a:ext cx="10047824" cy="34998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alpha val="0"/>
                <a:lumMod val="0"/>
                <a:lumOff val="100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421266"/>
            <a:ext cx="10553700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spc="-145" dirty="0"/>
              <a:t>EDA</a:t>
            </a:r>
            <a:r>
              <a:rPr sz="4000" spc="-130" dirty="0"/>
              <a:t> </a:t>
            </a:r>
            <a:r>
              <a:rPr sz="4000" spc="210" dirty="0"/>
              <a:t>–</a:t>
            </a:r>
            <a:r>
              <a:rPr sz="4000" spc="-125" dirty="0"/>
              <a:t> </a:t>
            </a:r>
            <a:r>
              <a:rPr sz="4000" spc="-20" dirty="0"/>
              <a:t>Bivariate</a:t>
            </a:r>
            <a:r>
              <a:rPr sz="4000" spc="-125" dirty="0"/>
              <a:t> </a:t>
            </a:r>
            <a:r>
              <a:rPr sz="4000" spc="-160" dirty="0"/>
              <a:t>Analysis</a:t>
            </a:r>
            <a:r>
              <a:rPr sz="4000" spc="-125" dirty="0"/>
              <a:t> for </a:t>
            </a:r>
            <a:r>
              <a:rPr sz="4000" spc="-110" dirty="0"/>
              <a:t>Categorical</a:t>
            </a:r>
            <a:r>
              <a:rPr sz="4000" spc="-125" dirty="0"/>
              <a:t> </a:t>
            </a:r>
            <a:r>
              <a:rPr sz="4000" spc="-80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40315" y="6415049"/>
            <a:ext cx="2082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solidFill>
                  <a:srgbClr val="424242"/>
                </a:solidFill>
                <a:latin typeface="Arial"/>
                <a:cs typeface="Arial"/>
              </a:rPr>
              <a:t>15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624" y="5174331"/>
            <a:ext cx="1473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8000"/>
                </a:solidFill>
                <a:latin typeface="Arial"/>
                <a:cs typeface="Arial"/>
              </a:rPr>
              <a:t>Lead</a:t>
            </a:r>
            <a:r>
              <a:rPr sz="1800" b="1" spc="-2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8000"/>
                </a:solidFill>
                <a:latin typeface="Arial"/>
                <a:cs typeface="Arial"/>
              </a:rPr>
              <a:t>Source: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8524" y="5470495"/>
            <a:ext cx="755015" cy="274320"/>
          </a:xfrm>
          <a:prstGeom prst="rect">
            <a:avLst/>
          </a:prstGeom>
          <a:solidFill>
            <a:srgbClr val="FCE4C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i="1" spc="-10" dirty="0">
                <a:solidFill>
                  <a:srgbClr val="424242"/>
                </a:solidFill>
                <a:latin typeface="Arial"/>
                <a:cs typeface="Arial"/>
              </a:rPr>
              <a:t>Google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7065" y="5448651"/>
            <a:ext cx="4074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has</a:t>
            </a:r>
            <a:r>
              <a:rPr sz="1800" spc="-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-114" dirty="0">
                <a:solidFill>
                  <a:srgbClr val="424242"/>
                </a:solidFill>
                <a:latin typeface="Arial"/>
                <a:cs typeface="Arial"/>
              </a:rPr>
              <a:t>LCR</a:t>
            </a:r>
            <a:r>
              <a:rPr sz="1800" b="1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800" b="1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80" dirty="0">
                <a:solidFill>
                  <a:srgbClr val="424242"/>
                </a:solidFill>
                <a:latin typeface="Arial"/>
                <a:cs typeface="Arial"/>
              </a:rPr>
              <a:t>40%</a:t>
            </a:r>
            <a:r>
              <a:rPr sz="1800" b="1" spc="-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out</a:t>
            </a:r>
            <a:r>
              <a:rPr sz="1800" spc="-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424242"/>
                </a:solidFill>
                <a:latin typeface="Arial"/>
                <a:cs typeface="Arial"/>
              </a:rPr>
              <a:t>31%</a:t>
            </a:r>
            <a:r>
              <a:rPr sz="1800" spc="-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customers,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524" y="5744815"/>
            <a:ext cx="1310640" cy="274320"/>
          </a:xfrm>
          <a:prstGeom prst="rect">
            <a:avLst/>
          </a:prstGeom>
          <a:solidFill>
            <a:srgbClr val="FCE4C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i="1" dirty="0">
                <a:solidFill>
                  <a:srgbClr val="424242"/>
                </a:solidFill>
                <a:latin typeface="Arial"/>
                <a:cs typeface="Arial"/>
              </a:rPr>
              <a:t>Direct</a:t>
            </a:r>
            <a:r>
              <a:rPr sz="1800" i="1" spc="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424242"/>
                </a:solidFill>
                <a:latin typeface="Arial"/>
                <a:cs typeface="Arial"/>
              </a:rPr>
              <a:t>Traffic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52562" y="5722971"/>
            <a:ext cx="73571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contributes</a:t>
            </a:r>
            <a:r>
              <a:rPr sz="1800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80" dirty="0">
                <a:solidFill>
                  <a:srgbClr val="424242"/>
                </a:solidFill>
                <a:latin typeface="Arial"/>
                <a:cs typeface="Arial"/>
              </a:rPr>
              <a:t>32%</a:t>
            </a:r>
            <a:r>
              <a:rPr sz="1800" b="1" spc="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-114" dirty="0">
                <a:solidFill>
                  <a:srgbClr val="424242"/>
                </a:solidFill>
                <a:latin typeface="Arial"/>
                <a:cs typeface="Arial"/>
              </a:rPr>
              <a:t>LCR</a:t>
            </a:r>
            <a:r>
              <a:rPr sz="1800" b="1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90" dirty="0">
                <a:solidFill>
                  <a:srgbClr val="424242"/>
                </a:solidFill>
                <a:latin typeface="Arial"/>
                <a:cs typeface="Arial"/>
              </a:rPr>
              <a:t>with</a:t>
            </a:r>
            <a:r>
              <a:rPr sz="1800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424242"/>
                </a:solidFill>
                <a:latin typeface="Arial"/>
                <a:cs typeface="Arial"/>
              </a:rPr>
              <a:t>27%</a:t>
            </a:r>
            <a:r>
              <a:rPr sz="1800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customers,</a:t>
            </a:r>
            <a:r>
              <a:rPr sz="1800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which</a:t>
            </a:r>
            <a:r>
              <a:rPr sz="1800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is</a:t>
            </a:r>
            <a:r>
              <a:rPr sz="1800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424242"/>
                </a:solidFill>
                <a:latin typeface="Arial"/>
                <a:cs typeface="Arial"/>
              </a:rPr>
              <a:t>lower</a:t>
            </a:r>
            <a:r>
              <a:rPr sz="1800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than</a:t>
            </a:r>
            <a:r>
              <a:rPr sz="1800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Google,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8524" y="6019135"/>
            <a:ext cx="1570990" cy="274320"/>
          </a:xfrm>
          <a:prstGeom prst="rect">
            <a:avLst/>
          </a:prstGeom>
          <a:solidFill>
            <a:srgbClr val="FCE4C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i="1" dirty="0">
                <a:solidFill>
                  <a:srgbClr val="424242"/>
                </a:solidFill>
                <a:latin typeface="Arial"/>
                <a:cs typeface="Arial"/>
              </a:rPr>
              <a:t>Organic</a:t>
            </a:r>
            <a:r>
              <a:rPr sz="1800" i="1" spc="-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i="1" spc="-30" dirty="0">
                <a:solidFill>
                  <a:srgbClr val="424242"/>
                </a:solidFill>
                <a:latin typeface="Arial"/>
                <a:cs typeface="Arial"/>
              </a:rPr>
              <a:t>Search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2936" y="5997291"/>
            <a:ext cx="78809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also</a:t>
            </a:r>
            <a:r>
              <a:rPr sz="1800" spc="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gives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50" dirty="0">
                <a:solidFill>
                  <a:srgbClr val="424242"/>
                </a:solidFill>
                <a:latin typeface="Arial"/>
                <a:cs typeface="Arial"/>
              </a:rPr>
              <a:t>37.8%</a:t>
            </a:r>
            <a:r>
              <a:rPr sz="1800" b="1" spc="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800" b="1" spc="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-110" dirty="0">
                <a:solidFill>
                  <a:srgbClr val="424242"/>
                </a:solidFill>
                <a:latin typeface="Arial"/>
                <a:cs typeface="Arial"/>
              </a:rPr>
              <a:t>LCR</a:t>
            </a:r>
            <a:r>
              <a:rPr sz="1800" spc="-110" dirty="0">
                <a:solidFill>
                  <a:srgbClr val="424242"/>
                </a:solidFill>
                <a:latin typeface="Arial"/>
                <a:cs typeface="Arial"/>
              </a:rPr>
              <a:t>,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55" dirty="0">
                <a:solidFill>
                  <a:srgbClr val="424242"/>
                </a:solidFill>
                <a:latin typeface="Arial"/>
                <a:cs typeface="Arial"/>
              </a:rPr>
              <a:t>but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1800" spc="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contribution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is</a:t>
            </a:r>
            <a:r>
              <a:rPr sz="1800" spc="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by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only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12.5%</a:t>
            </a:r>
            <a:r>
              <a:rPr sz="1800" spc="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customers,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9149" y="5448651"/>
            <a:ext cx="1638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solidFill>
                  <a:srgbClr val="424242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i="1" spc="-50" dirty="0">
                <a:solidFill>
                  <a:srgbClr val="424242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i="1" spc="-50" dirty="0">
                <a:solidFill>
                  <a:srgbClr val="424242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i="1" spc="-50" dirty="0">
                <a:solidFill>
                  <a:srgbClr val="424242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8524" y="6293455"/>
            <a:ext cx="1036955" cy="274320"/>
          </a:xfrm>
          <a:prstGeom prst="rect">
            <a:avLst/>
          </a:prstGeom>
          <a:solidFill>
            <a:srgbClr val="FCE4C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i="1" spc="-30" dirty="0">
                <a:solidFill>
                  <a:srgbClr val="424242"/>
                </a:solidFill>
                <a:latin typeface="Arial"/>
                <a:cs typeface="Arial"/>
              </a:rPr>
              <a:t>Reference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8471" y="6271611"/>
            <a:ext cx="887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has </a:t>
            </a:r>
            <a:r>
              <a:rPr sz="1800" b="1" spc="-114" dirty="0">
                <a:solidFill>
                  <a:srgbClr val="424242"/>
                </a:solidFill>
                <a:latin typeface="Arial"/>
                <a:cs typeface="Arial"/>
              </a:rPr>
              <a:t>LCR</a:t>
            </a:r>
            <a:r>
              <a:rPr sz="1800" b="1" spc="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800" b="1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24242"/>
                </a:solidFill>
                <a:latin typeface="Arial"/>
                <a:cs typeface="Arial"/>
              </a:rPr>
              <a:t>9fi%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, </a:t>
            </a:r>
            <a:r>
              <a:rPr sz="1800" spc="55" dirty="0">
                <a:solidFill>
                  <a:srgbClr val="424242"/>
                </a:solidFill>
                <a:latin typeface="Arial"/>
                <a:cs typeface="Arial"/>
              </a:rPr>
              <a:t>but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 there</a:t>
            </a:r>
            <a:r>
              <a:rPr sz="1800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are only around </a:t>
            </a:r>
            <a:r>
              <a:rPr sz="1800" spc="65" dirty="0">
                <a:solidFill>
                  <a:srgbClr val="424242"/>
                </a:solidFill>
                <a:latin typeface="Arial"/>
                <a:cs typeface="Arial"/>
              </a:rPr>
              <a:t>6%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 of</a:t>
            </a:r>
            <a:r>
              <a:rPr sz="1800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customers through this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Lead</a:t>
            </a:r>
            <a:r>
              <a:rPr sz="1800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Source.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951" y="1074720"/>
            <a:ext cx="10097214" cy="41771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5824" y="345780"/>
            <a:ext cx="10457976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spc="-145" dirty="0"/>
              <a:t>EDA</a:t>
            </a:r>
            <a:r>
              <a:rPr sz="4000" spc="-130" dirty="0"/>
              <a:t> </a:t>
            </a:r>
            <a:r>
              <a:rPr sz="4000" spc="210" dirty="0"/>
              <a:t>–</a:t>
            </a:r>
            <a:r>
              <a:rPr sz="4000" spc="-125" dirty="0"/>
              <a:t> </a:t>
            </a:r>
            <a:r>
              <a:rPr sz="4000" spc="-20" dirty="0"/>
              <a:t>Bivariate</a:t>
            </a:r>
            <a:r>
              <a:rPr sz="4000" spc="-125" dirty="0"/>
              <a:t> </a:t>
            </a:r>
            <a:r>
              <a:rPr sz="4000" spc="-160" dirty="0"/>
              <a:t>Analysis</a:t>
            </a:r>
            <a:r>
              <a:rPr sz="4000" spc="-125" dirty="0"/>
              <a:t> for </a:t>
            </a:r>
            <a:r>
              <a:rPr sz="4000" spc="-110" dirty="0"/>
              <a:t>Categorical</a:t>
            </a:r>
            <a:r>
              <a:rPr sz="4000" spc="-125" dirty="0"/>
              <a:t> </a:t>
            </a:r>
            <a:r>
              <a:rPr sz="4000" spc="-80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40315" y="6415049"/>
            <a:ext cx="2082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solidFill>
                  <a:srgbClr val="424242"/>
                </a:solidFill>
                <a:latin typeface="Arial"/>
                <a:cs typeface="Arial"/>
              </a:rPr>
              <a:t>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624" y="5609730"/>
            <a:ext cx="1452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8000"/>
                </a:solidFill>
                <a:latin typeface="Arial"/>
                <a:cs typeface="Arial"/>
              </a:rPr>
              <a:t>Last</a:t>
            </a:r>
            <a:r>
              <a:rPr sz="1800" b="1" spc="-7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8000"/>
                </a:solidFill>
                <a:latin typeface="Arial"/>
                <a:cs typeface="Arial"/>
              </a:rPr>
              <a:t>Activity: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149" y="5884050"/>
            <a:ext cx="442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</a:tabLst>
            </a:pPr>
            <a:r>
              <a:rPr sz="1800" i="1" spc="5" dirty="0">
                <a:solidFill>
                  <a:srgbClr val="424242"/>
                </a:solidFill>
                <a:latin typeface="Arial"/>
                <a:cs typeface="Arial"/>
              </a:rPr>
              <a:t>'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9045" y="5905894"/>
            <a:ext cx="1071245" cy="274320"/>
          </a:xfrm>
          <a:prstGeom prst="rect">
            <a:avLst/>
          </a:prstGeom>
          <a:solidFill>
            <a:srgbClr val="FCE4C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i="1" spc="-40" dirty="0">
                <a:solidFill>
                  <a:srgbClr val="424242"/>
                </a:solidFill>
                <a:latin typeface="Arial"/>
                <a:cs typeface="Arial"/>
              </a:rPr>
              <a:t>SMS</a:t>
            </a:r>
            <a:r>
              <a:rPr sz="1800" i="1" spc="-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424242"/>
                </a:solidFill>
                <a:latin typeface="Arial"/>
                <a:cs typeface="Arial"/>
              </a:rPr>
              <a:t>Sent'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63739" y="5884050"/>
            <a:ext cx="8272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has</a:t>
            </a:r>
            <a:r>
              <a:rPr sz="1800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424242"/>
                </a:solidFill>
                <a:latin typeface="Arial"/>
                <a:cs typeface="Arial"/>
              </a:rPr>
              <a:t>high</a:t>
            </a:r>
            <a:r>
              <a:rPr sz="1800" b="1" spc="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24242"/>
                </a:solidFill>
                <a:latin typeface="Arial"/>
                <a:cs typeface="Arial"/>
              </a:rPr>
              <a:t>lead</a:t>
            </a:r>
            <a:r>
              <a:rPr sz="1800" b="1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-80" dirty="0">
                <a:solidFill>
                  <a:srgbClr val="424242"/>
                </a:solidFill>
                <a:latin typeface="Arial"/>
                <a:cs typeface="Arial"/>
              </a:rPr>
              <a:t>conversion</a:t>
            </a:r>
            <a:r>
              <a:rPr sz="1800" b="1" spc="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24242"/>
                </a:solidFill>
                <a:latin typeface="Arial"/>
                <a:cs typeface="Arial"/>
              </a:rPr>
              <a:t>rate</a:t>
            </a:r>
            <a:r>
              <a:rPr sz="1800" b="1" spc="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800" b="1" spc="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80" dirty="0">
                <a:solidFill>
                  <a:srgbClr val="424242"/>
                </a:solidFill>
                <a:latin typeface="Arial"/>
                <a:cs typeface="Arial"/>
              </a:rPr>
              <a:t>63%</a:t>
            </a:r>
            <a:r>
              <a:rPr sz="1800" b="1" spc="-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90" dirty="0">
                <a:solidFill>
                  <a:srgbClr val="424242"/>
                </a:solidFill>
                <a:latin typeface="Arial"/>
                <a:cs typeface="Arial"/>
              </a:rPr>
              <a:t>with</a:t>
            </a:r>
            <a:r>
              <a:rPr sz="1800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424242"/>
                </a:solidFill>
                <a:latin typeface="Arial"/>
                <a:cs typeface="Arial"/>
              </a:rPr>
              <a:t>30%</a:t>
            </a:r>
            <a:r>
              <a:rPr sz="1800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contribution</a:t>
            </a:r>
            <a:r>
              <a:rPr sz="1800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from</a:t>
            </a:r>
            <a:r>
              <a:rPr sz="1800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last</a:t>
            </a:r>
            <a:r>
              <a:rPr sz="1800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activities,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9149" y="6158370"/>
            <a:ext cx="442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</a:tabLst>
            </a:pPr>
            <a:r>
              <a:rPr sz="1800" i="1" spc="5" dirty="0">
                <a:solidFill>
                  <a:srgbClr val="424242"/>
                </a:solidFill>
                <a:latin typeface="Arial"/>
                <a:cs typeface="Arial"/>
              </a:rPr>
              <a:t>'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9045" y="6180215"/>
            <a:ext cx="1504950" cy="274320"/>
          </a:xfrm>
          <a:prstGeom prst="rect">
            <a:avLst/>
          </a:prstGeom>
          <a:solidFill>
            <a:srgbClr val="FCE4C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i="1" dirty="0">
                <a:solidFill>
                  <a:srgbClr val="424242"/>
                </a:solidFill>
                <a:latin typeface="Arial"/>
                <a:cs typeface="Arial"/>
              </a:rPr>
              <a:t>Email</a:t>
            </a:r>
            <a:r>
              <a:rPr sz="1800" i="1" spc="-10" dirty="0">
                <a:solidFill>
                  <a:srgbClr val="424242"/>
                </a:solidFill>
                <a:latin typeface="Arial"/>
                <a:cs typeface="Arial"/>
              </a:rPr>
              <a:t> Opened'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9861" y="6158370"/>
            <a:ext cx="8883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activity</a:t>
            </a:r>
            <a:r>
              <a:rPr sz="1800" spc="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contributed</a:t>
            </a:r>
            <a:r>
              <a:rPr sz="1800" spc="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424242"/>
                </a:solidFill>
                <a:latin typeface="Arial"/>
                <a:cs typeface="Arial"/>
              </a:rPr>
              <a:t>38%</a:t>
            </a:r>
            <a:r>
              <a:rPr sz="1800" spc="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800" spc="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last</a:t>
            </a:r>
            <a:r>
              <a:rPr sz="1800" spc="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activities</a:t>
            </a:r>
            <a:r>
              <a:rPr sz="1800" spc="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performed</a:t>
            </a:r>
            <a:r>
              <a:rPr sz="1800" spc="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by</a:t>
            </a:r>
            <a:r>
              <a:rPr sz="1800" spc="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1800" spc="1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customers,</a:t>
            </a:r>
            <a:r>
              <a:rPr sz="1800" spc="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90" dirty="0">
                <a:solidFill>
                  <a:srgbClr val="424242"/>
                </a:solidFill>
                <a:latin typeface="Arial"/>
                <a:cs typeface="Arial"/>
              </a:rPr>
              <a:t>with</a:t>
            </a:r>
            <a:r>
              <a:rPr sz="1800" spc="1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80" dirty="0">
                <a:solidFill>
                  <a:srgbClr val="424242"/>
                </a:solidFill>
                <a:latin typeface="Arial"/>
                <a:cs typeface="Arial"/>
              </a:rPr>
              <a:t>37%</a:t>
            </a:r>
            <a:r>
              <a:rPr sz="1800" b="1" spc="1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424242"/>
                </a:solidFill>
                <a:latin typeface="Arial"/>
                <a:cs typeface="Arial"/>
              </a:rPr>
              <a:t>lead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5824" y="6432691"/>
            <a:ext cx="1704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80" dirty="0">
                <a:solidFill>
                  <a:srgbClr val="424242"/>
                </a:solidFill>
                <a:latin typeface="Arial"/>
                <a:cs typeface="Arial"/>
              </a:rPr>
              <a:t>conversion</a:t>
            </a:r>
            <a:r>
              <a:rPr sz="1800" b="1" spc="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424242"/>
                </a:solidFill>
                <a:latin typeface="Arial"/>
                <a:cs typeface="Arial"/>
              </a:rPr>
              <a:t>rate.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265" y="962212"/>
            <a:ext cx="10104270" cy="46852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alpha val="0"/>
                <a:lumMod val="0"/>
                <a:lumOff val="100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614" y="382449"/>
            <a:ext cx="9871710" cy="533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pc="-145"/>
              <a:t>EDA</a:t>
            </a:r>
            <a:r>
              <a:rPr lang="en-US" spc="-130"/>
              <a:t> </a:t>
            </a:r>
            <a:r>
              <a:rPr lang="en-US" spc="210"/>
              <a:t>–</a:t>
            </a:r>
            <a:r>
              <a:rPr lang="en-US" spc="-125"/>
              <a:t> </a:t>
            </a:r>
            <a:r>
              <a:rPr lang="en-US" spc="-20"/>
              <a:t>Bivariate</a:t>
            </a:r>
            <a:r>
              <a:rPr lang="en-US" spc="-130"/>
              <a:t> </a:t>
            </a:r>
            <a:r>
              <a:rPr lang="en-US" spc="-160"/>
              <a:t>Analysis</a:t>
            </a:r>
            <a:r>
              <a:rPr lang="en-US" spc="-125"/>
              <a:t> for</a:t>
            </a:r>
            <a:r>
              <a:rPr lang="en-US" spc="-130"/>
              <a:t> </a:t>
            </a:r>
            <a:r>
              <a:rPr lang="en-US" spc="-120"/>
              <a:t>Numerical</a:t>
            </a:r>
            <a:r>
              <a:rPr lang="en-US" spc="-125"/>
              <a:t> </a:t>
            </a:r>
            <a:r>
              <a:rPr lang="en-US" spc="-75"/>
              <a:t>Variables</a:t>
            </a:r>
            <a:endParaRPr lang="en-US" spc="-7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pc="25" smtClean="0"/>
              <a:pPr marL="38100">
                <a:lnSpc>
                  <a:spcPct val="100000"/>
                </a:lnSpc>
                <a:spcBef>
                  <a:spcPts val="110"/>
                </a:spcBef>
              </a:pPr>
              <a:t>14</a:t>
            </a:fld>
            <a:endParaRPr lang="en-US" spc="2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9561" y="1295406"/>
            <a:ext cx="3764610" cy="32830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064" y="1343136"/>
            <a:ext cx="7255886" cy="25777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22274" y="4688306"/>
            <a:ext cx="63931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825" marR="5080" indent="-365760" algn="just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</a:tabLst>
            </a:pPr>
            <a:r>
              <a:rPr lang="en-US" sz="1800" spc="-10">
                <a:solidFill>
                  <a:srgbClr val="424242"/>
                </a:solidFill>
                <a:latin typeface="Arial"/>
                <a:cs typeface="Arial"/>
              </a:rPr>
              <a:t>Past</a:t>
            </a:r>
            <a:r>
              <a:rPr lang="en-US" sz="1800" spc="-7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 spc="-10">
                <a:solidFill>
                  <a:srgbClr val="424242"/>
                </a:solidFill>
                <a:latin typeface="Arial"/>
                <a:cs typeface="Arial"/>
              </a:rPr>
              <a:t>Leads</a:t>
            </a:r>
            <a:r>
              <a:rPr lang="en-US" sz="1800" spc="-65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 spc="75">
                <a:solidFill>
                  <a:srgbClr val="424242"/>
                </a:solidFill>
                <a:latin typeface="Arial"/>
                <a:cs typeface="Arial"/>
              </a:rPr>
              <a:t>who</a:t>
            </a:r>
            <a:r>
              <a:rPr lang="en-US" sz="1800" spc="-65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 b="1" spc="-60">
                <a:solidFill>
                  <a:srgbClr val="424242"/>
                </a:solidFill>
                <a:latin typeface="Arial"/>
                <a:cs typeface="Arial"/>
              </a:rPr>
              <a:t>spends</a:t>
            </a:r>
            <a:r>
              <a:rPr lang="en-US" sz="1800" b="1" spc="-45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 b="1" spc="-20">
                <a:solidFill>
                  <a:srgbClr val="424242"/>
                </a:solidFill>
                <a:latin typeface="Arial"/>
                <a:cs typeface="Arial"/>
              </a:rPr>
              <a:t>more</a:t>
            </a:r>
            <a:r>
              <a:rPr lang="en-US" sz="1800" b="1" spc="-4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 b="1">
                <a:solidFill>
                  <a:srgbClr val="424242"/>
                </a:solidFill>
                <a:latin typeface="Arial"/>
                <a:cs typeface="Arial"/>
              </a:rPr>
              <a:t>time</a:t>
            </a:r>
            <a:r>
              <a:rPr lang="en-US" sz="1800" b="1" spc="-45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 b="1" spc="-30">
                <a:solidFill>
                  <a:srgbClr val="424242"/>
                </a:solidFill>
                <a:latin typeface="Arial"/>
                <a:cs typeface="Arial"/>
              </a:rPr>
              <a:t>on</a:t>
            </a:r>
            <a:r>
              <a:rPr lang="en-US" sz="1800" b="1" spc="-4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 b="1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lang="en-US" sz="1800" b="1" spc="-45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 b="1">
                <a:solidFill>
                  <a:srgbClr val="424242"/>
                </a:solidFill>
                <a:latin typeface="Arial"/>
                <a:cs typeface="Arial"/>
              </a:rPr>
              <a:t>Website</a:t>
            </a:r>
            <a:r>
              <a:rPr lang="en-US" sz="1800" b="1" spc="-65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 spc="-10">
                <a:solidFill>
                  <a:srgbClr val="424242"/>
                </a:solidFill>
                <a:latin typeface="Arial"/>
                <a:cs typeface="Arial"/>
              </a:rPr>
              <a:t>have</a:t>
            </a:r>
            <a:r>
              <a:rPr lang="en-US" sz="1800" spc="-65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 spc="-50">
                <a:solidFill>
                  <a:srgbClr val="424242"/>
                </a:solidFill>
                <a:latin typeface="Arial"/>
                <a:cs typeface="Arial"/>
              </a:rPr>
              <a:t>a 	</a:t>
            </a:r>
            <a:r>
              <a:rPr lang="en-US" sz="1800">
                <a:solidFill>
                  <a:srgbClr val="424242"/>
                </a:solidFill>
                <a:latin typeface="Arial"/>
                <a:cs typeface="Arial"/>
              </a:rPr>
              <a:t>higher</a:t>
            </a:r>
            <a:r>
              <a:rPr lang="en-US" sz="1800" spc="55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 spc="-30">
                <a:solidFill>
                  <a:srgbClr val="424242"/>
                </a:solidFill>
                <a:latin typeface="Arial"/>
                <a:cs typeface="Arial"/>
              </a:rPr>
              <a:t>chance</a:t>
            </a:r>
            <a:r>
              <a:rPr lang="en-US" sz="1800" spc="6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lang="en-US" sz="1800" spc="55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>
                <a:solidFill>
                  <a:srgbClr val="424242"/>
                </a:solidFill>
                <a:latin typeface="Arial"/>
                <a:cs typeface="Arial"/>
              </a:rPr>
              <a:t>getting</a:t>
            </a:r>
            <a:r>
              <a:rPr lang="en-US" sz="1800" spc="6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>
                <a:solidFill>
                  <a:srgbClr val="424242"/>
                </a:solidFill>
                <a:latin typeface="Arial"/>
                <a:cs typeface="Arial"/>
              </a:rPr>
              <a:t>successfully</a:t>
            </a:r>
            <a:r>
              <a:rPr lang="en-US" sz="1800" spc="6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>
                <a:solidFill>
                  <a:srgbClr val="424242"/>
                </a:solidFill>
                <a:latin typeface="Arial"/>
                <a:cs typeface="Arial"/>
              </a:rPr>
              <a:t>converted</a:t>
            </a:r>
            <a:r>
              <a:rPr lang="en-US" sz="1800" spc="55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>
                <a:solidFill>
                  <a:srgbClr val="424242"/>
                </a:solidFill>
                <a:latin typeface="Arial"/>
                <a:cs typeface="Arial"/>
              </a:rPr>
              <a:t>than</a:t>
            </a:r>
            <a:r>
              <a:rPr lang="en-US" sz="1800" spc="6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 spc="-10">
                <a:solidFill>
                  <a:srgbClr val="424242"/>
                </a:solidFill>
                <a:latin typeface="Arial"/>
                <a:cs typeface="Arial"/>
              </a:rPr>
              <a:t>those 	</a:t>
            </a:r>
            <a:r>
              <a:rPr lang="en-US" sz="1800" spc="75">
                <a:solidFill>
                  <a:srgbClr val="424242"/>
                </a:solidFill>
                <a:latin typeface="Arial"/>
                <a:cs typeface="Arial"/>
              </a:rPr>
              <a:t>who</a:t>
            </a:r>
            <a:r>
              <a:rPr lang="en-US" sz="1800" spc="-15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>
                <a:solidFill>
                  <a:srgbClr val="424242"/>
                </a:solidFill>
                <a:latin typeface="Arial"/>
                <a:cs typeface="Arial"/>
              </a:rPr>
              <a:t>spends</a:t>
            </a:r>
            <a:r>
              <a:rPr lang="en-US" sz="1800" spc="-15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>
                <a:solidFill>
                  <a:srgbClr val="424242"/>
                </a:solidFill>
                <a:latin typeface="Arial"/>
                <a:cs typeface="Arial"/>
              </a:rPr>
              <a:t>less</a:t>
            </a:r>
            <a:r>
              <a:rPr lang="en-US" sz="1800" spc="-15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>
                <a:solidFill>
                  <a:srgbClr val="424242"/>
                </a:solidFill>
                <a:latin typeface="Arial"/>
                <a:cs typeface="Arial"/>
              </a:rPr>
              <a:t>time</a:t>
            </a:r>
            <a:r>
              <a:rPr lang="en-US" sz="1800" spc="-15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 spc="-10">
                <a:solidFill>
                  <a:srgbClr val="424242"/>
                </a:solidFill>
                <a:latin typeface="Arial"/>
                <a:cs typeface="Arial"/>
              </a:rPr>
              <a:t>as</a:t>
            </a:r>
            <a:r>
              <a:rPr lang="en-US" sz="1800" spc="-15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 spc="-20">
                <a:solidFill>
                  <a:srgbClr val="424242"/>
                </a:solidFill>
                <a:latin typeface="Arial"/>
                <a:cs typeface="Arial"/>
              </a:rPr>
              <a:t>seen</a:t>
            </a:r>
            <a:r>
              <a:rPr lang="en-US" sz="1800" spc="-15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>
                <a:solidFill>
                  <a:srgbClr val="424242"/>
                </a:solidFill>
                <a:latin typeface="Arial"/>
                <a:cs typeface="Arial"/>
              </a:rPr>
              <a:t>in</a:t>
            </a:r>
            <a:r>
              <a:rPr lang="en-US" sz="1800" spc="-15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lang="en-US" sz="1800" spc="-1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lang="en-US" sz="1800" b="1" spc="-35">
                <a:solidFill>
                  <a:srgbClr val="424242"/>
                </a:solidFill>
                <a:latin typeface="Arial"/>
                <a:cs typeface="Arial"/>
              </a:rPr>
              <a:t>box-</a:t>
            </a:r>
            <a:r>
              <a:rPr lang="en-US" sz="1800" b="1" spc="-20">
                <a:solidFill>
                  <a:srgbClr val="424242"/>
                </a:solidFill>
                <a:latin typeface="Arial"/>
                <a:cs typeface="Arial"/>
              </a:rPr>
              <a:t>plot</a:t>
            </a:r>
            <a:endParaRPr lang="en-US"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39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  <a:prstGeom prst="rect">
            <a:avLst/>
          </a:prstGeom>
        </p:spPr>
        <p:txBody>
          <a:bodyPr vert="horz" lIns="228600" tIns="228600" rIns="228600" bIns="228600" rtlCol="0" anchor="t">
            <a:normAutofit fontScale="90000"/>
          </a:bodyPr>
          <a:lstStyle/>
          <a:p>
            <a:pPr marL="12700" algn="l"/>
            <a:r>
              <a:rPr 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</a:rPr>
              <a:t>                                   Model Building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kern="0"/>
            </a:defPPr>
            <a:lvl1pPr>
              <a:defRPr sz="1200" b="0" i="0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pPr>
              <a:spcBef>
                <a:spcPts val="110"/>
              </a:spcBef>
            </a:pPr>
            <a:fld id="{81D60167-4931-47E6-BA6A-407CBD079E47}" type="slidenum">
              <a:rPr lang="en-US" sz="1000" kern="1200" spc="2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>
                <a:spcBef>
                  <a:spcPts val="110"/>
                </a:spcBef>
              </a:pPr>
              <a:t>15</a:t>
            </a:fld>
            <a:endParaRPr lang="en-US" sz="1000" kern="1200" spc="25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0487" y="2249046"/>
            <a:ext cx="6123783" cy="3802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indent="-228600" defTabSz="914400">
              <a:lnSpc>
                <a:spcPct val="120000"/>
              </a:lnSpc>
              <a:spcBef>
                <a:spcPts val="12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500" b="1" spc="-25"/>
              <a:t>Feature</a:t>
            </a:r>
            <a:r>
              <a:rPr lang="en-US" sz="1500" b="1" spc="-114"/>
              <a:t> </a:t>
            </a:r>
            <a:r>
              <a:rPr lang="en-US" sz="1500" b="1" spc="-10"/>
              <a:t>Selection</a:t>
            </a:r>
            <a:endParaRPr lang="en-US" sz="1500"/>
          </a:p>
          <a:p>
            <a:pPr marL="240029" indent="-228600" defTabSz="914400">
              <a:lnSpc>
                <a:spcPct val="120000"/>
              </a:lnSpc>
              <a:spcBef>
                <a:spcPts val="96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tabLst>
                <a:tab pos="240029" algn="l"/>
              </a:tabLst>
            </a:pPr>
            <a:r>
              <a:rPr lang="en-US" sz="1500"/>
              <a:t>The</a:t>
            </a:r>
            <a:r>
              <a:rPr lang="en-US" sz="1500" spc="25"/>
              <a:t> </a:t>
            </a:r>
            <a:r>
              <a:rPr lang="en-US" sz="1500"/>
              <a:t>data</a:t>
            </a:r>
            <a:r>
              <a:rPr lang="en-US" sz="1500" spc="30"/>
              <a:t> </a:t>
            </a:r>
            <a:r>
              <a:rPr lang="en-US" sz="1500"/>
              <a:t>set</a:t>
            </a:r>
            <a:r>
              <a:rPr lang="en-US" sz="1500" spc="25"/>
              <a:t> </a:t>
            </a:r>
            <a:r>
              <a:rPr lang="en-US" sz="1500"/>
              <a:t>has</a:t>
            </a:r>
            <a:r>
              <a:rPr lang="en-US" sz="1500" spc="30"/>
              <a:t> </a:t>
            </a:r>
            <a:r>
              <a:rPr lang="en-US" sz="1500"/>
              <a:t>lots</a:t>
            </a:r>
            <a:r>
              <a:rPr lang="en-US" sz="1500" spc="25"/>
              <a:t> </a:t>
            </a:r>
            <a:r>
              <a:rPr lang="en-US" sz="1500"/>
              <a:t>of</a:t>
            </a:r>
            <a:r>
              <a:rPr lang="en-US" sz="1500" spc="30"/>
              <a:t> </a:t>
            </a:r>
            <a:r>
              <a:rPr lang="en-US" sz="1500"/>
              <a:t>dimension</a:t>
            </a:r>
            <a:r>
              <a:rPr lang="en-US" sz="1500" spc="25"/>
              <a:t> </a:t>
            </a:r>
            <a:r>
              <a:rPr lang="en-US" sz="1500"/>
              <a:t>and</a:t>
            </a:r>
            <a:r>
              <a:rPr lang="en-US" sz="1500" spc="30"/>
              <a:t> </a:t>
            </a:r>
            <a:r>
              <a:rPr lang="en-US" sz="1500"/>
              <a:t>large</a:t>
            </a:r>
            <a:r>
              <a:rPr lang="en-US" sz="1500" spc="25"/>
              <a:t> </a:t>
            </a:r>
            <a:r>
              <a:rPr lang="en-US" sz="1500"/>
              <a:t>number</a:t>
            </a:r>
            <a:r>
              <a:rPr lang="en-US" sz="1500" spc="30"/>
              <a:t> </a:t>
            </a:r>
            <a:r>
              <a:rPr lang="en-US" sz="1500"/>
              <a:t>of</a:t>
            </a:r>
            <a:r>
              <a:rPr lang="en-US" sz="1500" spc="25"/>
              <a:t> </a:t>
            </a:r>
            <a:r>
              <a:rPr lang="en-US" sz="1500" spc="-10"/>
              <a:t>features.</a:t>
            </a:r>
            <a:endParaRPr lang="en-US" sz="1500"/>
          </a:p>
          <a:p>
            <a:pPr marL="240029" indent="-228600" defTabSz="914400">
              <a:lnSpc>
                <a:spcPct val="120000"/>
              </a:lnSpc>
              <a:spcBef>
                <a:spcPts val="132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tabLst>
                <a:tab pos="240029" algn="l"/>
              </a:tabLst>
            </a:pPr>
            <a:r>
              <a:rPr lang="en-US" sz="1500"/>
              <a:t>This</a:t>
            </a:r>
            <a:r>
              <a:rPr lang="en-US" sz="1500" spc="-5"/>
              <a:t> </a:t>
            </a:r>
            <a:r>
              <a:rPr lang="en-US" sz="1500" spc="114"/>
              <a:t>will</a:t>
            </a:r>
            <a:r>
              <a:rPr lang="en-US" sz="1500" spc="5"/>
              <a:t> </a:t>
            </a:r>
            <a:r>
              <a:rPr lang="en-US" sz="1500" spc="-10"/>
              <a:t>reduce</a:t>
            </a:r>
            <a:r>
              <a:rPr lang="en-US" sz="1500" spc="5"/>
              <a:t> </a:t>
            </a:r>
            <a:r>
              <a:rPr lang="en-US" sz="1500"/>
              <a:t>model</a:t>
            </a:r>
            <a:r>
              <a:rPr lang="en-US" sz="1500" spc="5"/>
              <a:t> </a:t>
            </a:r>
            <a:r>
              <a:rPr lang="en-US" sz="1500"/>
              <a:t>performance</a:t>
            </a:r>
            <a:r>
              <a:rPr lang="en-US" sz="1500" spc="5"/>
              <a:t> </a:t>
            </a:r>
            <a:r>
              <a:rPr lang="en-US" sz="1500"/>
              <a:t>and</a:t>
            </a:r>
            <a:r>
              <a:rPr lang="en-US" sz="1500" spc="5"/>
              <a:t> </a:t>
            </a:r>
            <a:r>
              <a:rPr lang="en-US" sz="1500" spc="50"/>
              <a:t>might</a:t>
            </a:r>
            <a:r>
              <a:rPr lang="en-US" sz="1500" spc="5"/>
              <a:t> </a:t>
            </a:r>
            <a:r>
              <a:rPr lang="en-US" sz="1500"/>
              <a:t>take</a:t>
            </a:r>
            <a:r>
              <a:rPr lang="en-US" sz="1500" spc="5"/>
              <a:t> </a:t>
            </a:r>
            <a:r>
              <a:rPr lang="en-US" sz="1500"/>
              <a:t>high</a:t>
            </a:r>
            <a:r>
              <a:rPr lang="en-US" sz="1500" spc="5"/>
              <a:t> </a:t>
            </a:r>
            <a:r>
              <a:rPr lang="en-US" sz="1500"/>
              <a:t>computation</a:t>
            </a:r>
            <a:r>
              <a:rPr lang="en-US" sz="1500" spc="10"/>
              <a:t> </a:t>
            </a:r>
            <a:r>
              <a:rPr lang="en-US" sz="1500" spc="-10"/>
              <a:t>time.</a:t>
            </a:r>
            <a:endParaRPr lang="en-US" sz="1500"/>
          </a:p>
          <a:p>
            <a:pPr marL="240029" marR="508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tabLst>
                <a:tab pos="241300" algn="l"/>
              </a:tabLst>
            </a:pPr>
            <a:r>
              <a:rPr lang="en-US" sz="1500" spc="-10"/>
              <a:t>Hence</a:t>
            </a:r>
            <a:r>
              <a:rPr lang="en-US" sz="1500"/>
              <a:t> </a:t>
            </a:r>
            <a:r>
              <a:rPr lang="en-US" sz="1500" spc="70"/>
              <a:t>it</a:t>
            </a:r>
            <a:r>
              <a:rPr lang="en-US" sz="1500" spc="5"/>
              <a:t> </a:t>
            </a:r>
            <a:r>
              <a:rPr lang="en-US" sz="1500"/>
              <a:t>is</a:t>
            </a:r>
            <a:r>
              <a:rPr lang="en-US" sz="1500" spc="5"/>
              <a:t> </a:t>
            </a:r>
            <a:r>
              <a:rPr lang="en-US" sz="1500"/>
              <a:t>important</a:t>
            </a:r>
            <a:r>
              <a:rPr lang="en-US" sz="1500" spc="5"/>
              <a:t> </a:t>
            </a:r>
            <a:r>
              <a:rPr lang="en-US" sz="1500" spc="60"/>
              <a:t>to</a:t>
            </a:r>
            <a:r>
              <a:rPr lang="en-US" sz="1500" spc="5"/>
              <a:t> </a:t>
            </a:r>
            <a:r>
              <a:rPr lang="en-US" sz="1500"/>
              <a:t>perform</a:t>
            </a:r>
            <a:r>
              <a:rPr lang="en-US" sz="1500" spc="5"/>
              <a:t> </a:t>
            </a:r>
            <a:r>
              <a:rPr lang="en-US" sz="1500" b="1" spc="-65"/>
              <a:t>Recursive</a:t>
            </a:r>
            <a:r>
              <a:rPr lang="en-US" sz="1500" b="1" spc="30"/>
              <a:t> </a:t>
            </a:r>
            <a:r>
              <a:rPr lang="en-US" sz="1500" b="1" spc="-25"/>
              <a:t>Feature</a:t>
            </a:r>
            <a:r>
              <a:rPr lang="en-US" sz="1500" b="1" spc="30"/>
              <a:t> </a:t>
            </a:r>
            <a:r>
              <a:rPr lang="en-US" sz="1500" b="1" spc="-25"/>
              <a:t>Elimination</a:t>
            </a:r>
            <a:r>
              <a:rPr lang="en-US" sz="1500" b="1" spc="5"/>
              <a:t> </a:t>
            </a:r>
            <a:r>
              <a:rPr lang="en-US" sz="1500" spc="-95"/>
              <a:t>(RFE)</a:t>
            </a:r>
            <a:r>
              <a:rPr lang="en-US" sz="1500" spc="5"/>
              <a:t> </a:t>
            </a:r>
            <a:r>
              <a:rPr lang="en-US" sz="1500"/>
              <a:t>and</a:t>
            </a:r>
            <a:r>
              <a:rPr lang="en-US" sz="1500" spc="5"/>
              <a:t> </a:t>
            </a:r>
            <a:r>
              <a:rPr lang="en-US" sz="1500" spc="60"/>
              <a:t>to</a:t>
            </a:r>
            <a:r>
              <a:rPr lang="en-US" sz="1500" spc="5"/>
              <a:t> </a:t>
            </a:r>
            <a:r>
              <a:rPr lang="en-US" sz="1500"/>
              <a:t>select</a:t>
            </a:r>
            <a:r>
              <a:rPr lang="en-US" sz="1500" spc="5"/>
              <a:t> </a:t>
            </a:r>
            <a:r>
              <a:rPr lang="en-US" sz="1500"/>
              <a:t>only</a:t>
            </a:r>
            <a:r>
              <a:rPr lang="en-US" sz="1500" spc="5"/>
              <a:t> </a:t>
            </a:r>
            <a:r>
              <a:rPr lang="en-US" sz="1500" spc="-25"/>
              <a:t>the 	</a:t>
            </a:r>
            <a:r>
              <a:rPr lang="en-US" sz="1500"/>
              <a:t>important</a:t>
            </a:r>
            <a:r>
              <a:rPr lang="en-US" sz="1500" spc="350"/>
              <a:t> </a:t>
            </a:r>
            <a:r>
              <a:rPr lang="en-US" sz="1500" spc="-10"/>
              <a:t>columns.</a:t>
            </a:r>
            <a:endParaRPr lang="en-US" sz="1500"/>
          </a:p>
          <a:p>
            <a:pPr marL="240029" indent="-228600" defTabSz="914400">
              <a:lnSpc>
                <a:spcPct val="120000"/>
              </a:lnSpc>
              <a:spcBef>
                <a:spcPts val="132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tabLst>
                <a:tab pos="240029" algn="l"/>
              </a:tabLst>
            </a:pPr>
            <a:r>
              <a:rPr lang="en-US" sz="1500"/>
              <a:t>Then</a:t>
            </a:r>
            <a:r>
              <a:rPr lang="en-US" sz="1500" spc="20"/>
              <a:t> </a:t>
            </a:r>
            <a:r>
              <a:rPr lang="en-US" sz="1500" spc="70"/>
              <a:t>we</a:t>
            </a:r>
            <a:r>
              <a:rPr lang="en-US" sz="1500" spc="20"/>
              <a:t> </a:t>
            </a:r>
            <a:r>
              <a:rPr lang="en-US" sz="1500" spc="-20"/>
              <a:t>can</a:t>
            </a:r>
            <a:r>
              <a:rPr lang="en-US" sz="1500" spc="20"/>
              <a:t> </a:t>
            </a:r>
            <a:r>
              <a:rPr lang="en-US" sz="1500"/>
              <a:t>manually</a:t>
            </a:r>
            <a:r>
              <a:rPr lang="en-US" sz="1500" spc="25"/>
              <a:t> </a:t>
            </a:r>
            <a:r>
              <a:rPr lang="en-US" sz="1500"/>
              <a:t>fine</a:t>
            </a:r>
            <a:r>
              <a:rPr lang="en-US" sz="1500" spc="20"/>
              <a:t> </a:t>
            </a:r>
            <a:r>
              <a:rPr lang="en-US" sz="1500"/>
              <a:t>tune</a:t>
            </a:r>
            <a:r>
              <a:rPr lang="en-US" sz="1500" spc="20"/>
              <a:t> </a:t>
            </a:r>
            <a:r>
              <a:rPr lang="en-US" sz="1500"/>
              <a:t>the</a:t>
            </a:r>
            <a:r>
              <a:rPr lang="en-US" sz="1500" spc="20"/>
              <a:t> </a:t>
            </a:r>
            <a:r>
              <a:rPr lang="en-US" sz="1500" spc="-10"/>
              <a:t>model.</a:t>
            </a:r>
            <a:endParaRPr lang="en-US" sz="1500"/>
          </a:p>
          <a:p>
            <a:pPr marL="240029" indent="-228600" defTabSz="914400">
              <a:lnSpc>
                <a:spcPct val="120000"/>
              </a:lnSpc>
              <a:spcBef>
                <a:spcPts val="132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tabLst>
                <a:tab pos="240029" algn="l"/>
              </a:tabLst>
            </a:pPr>
            <a:r>
              <a:rPr lang="en-US" sz="1500" spc="-120"/>
              <a:t>RFE</a:t>
            </a:r>
            <a:r>
              <a:rPr lang="en-US" sz="1500" spc="-40"/>
              <a:t> </a:t>
            </a:r>
            <a:r>
              <a:rPr lang="en-US" sz="1500" spc="-10"/>
              <a:t>outcome</a:t>
            </a:r>
            <a:endParaRPr lang="en-US" sz="1500"/>
          </a:p>
          <a:p>
            <a:pPr marL="697230" lvl="1" indent="-228600" defTabSz="914400">
              <a:lnSpc>
                <a:spcPct val="120000"/>
              </a:lnSpc>
              <a:spcBef>
                <a:spcPts val="132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tabLst>
                <a:tab pos="697230" algn="l"/>
              </a:tabLst>
            </a:pPr>
            <a:r>
              <a:rPr lang="en-US" sz="1500" spc="-20"/>
              <a:t>Pre</a:t>
            </a:r>
            <a:r>
              <a:rPr lang="en-US" sz="1500" spc="-50"/>
              <a:t> </a:t>
            </a:r>
            <a:r>
              <a:rPr lang="en-US" sz="1500" spc="-120"/>
              <a:t>RFE</a:t>
            </a:r>
            <a:r>
              <a:rPr lang="en-US" sz="1500" spc="-40"/>
              <a:t> </a:t>
            </a:r>
            <a:r>
              <a:rPr lang="en-US" sz="1500" spc="-100"/>
              <a:t>–</a:t>
            </a:r>
            <a:r>
              <a:rPr lang="en-US" sz="1500" spc="-40"/>
              <a:t> </a:t>
            </a:r>
            <a:r>
              <a:rPr lang="en-US" sz="1500" spc="80"/>
              <a:t>48</a:t>
            </a:r>
            <a:r>
              <a:rPr lang="en-US" sz="1500" spc="-45"/>
              <a:t> </a:t>
            </a:r>
            <a:r>
              <a:rPr lang="en-US" sz="1500"/>
              <a:t>columns</a:t>
            </a:r>
            <a:r>
              <a:rPr lang="en-US" sz="1500" spc="-40"/>
              <a:t> </a:t>
            </a:r>
            <a:r>
              <a:rPr lang="en-US" sz="1500"/>
              <a:t>&amp;</a:t>
            </a:r>
            <a:r>
              <a:rPr lang="en-US" sz="1500" spc="-45"/>
              <a:t> </a:t>
            </a:r>
            <a:r>
              <a:rPr lang="en-US" sz="1500"/>
              <a:t>Post</a:t>
            </a:r>
            <a:r>
              <a:rPr lang="en-US" sz="1500" spc="-40"/>
              <a:t> </a:t>
            </a:r>
            <a:r>
              <a:rPr lang="en-US" sz="1500" spc="-120"/>
              <a:t>RFE</a:t>
            </a:r>
            <a:r>
              <a:rPr lang="en-US" sz="1500" spc="-40"/>
              <a:t> </a:t>
            </a:r>
            <a:r>
              <a:rPr lang="en-US" sz="1500" spc="-100"/>
              <a:t>–</a:t>
            </a:r>
            <a:r>
              <a:rPr lang="en-US" sz="1500" spc="-40"/>
              <a:t> </a:t>
            </a:r>
            <a:r>
              <a:rPr lang="en-US" sz="1500" spc="80"/>
              <a:t>15</a:t>
            </a:r>
            <a:r>
              <a:rPr lang="en-US" sz="1500" spc="-40"/>
              <a:t> </a:t>
            </a:r>
            <a:r>
              <a:rPr lang="en-US" sz="1500" spc="-10"/>
              <a:t>columns</a:t>
            </a:r>
            <a:endParaRPr lang="en-US"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45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  <a:prstGeom prst="rect">
            <a:avLst/>
          </a:prstGeom>
        </p:spPr>
        <p:txBody>
          <a:bodyPr vert="horz" lIns="228600" tIns="228600" rIns="228600" bIns="228600" rtlCol="0" anchor="t">
            <a:normAutofit fontScale="90000"/>
          </a:bodyPr>
          <a:lstStyle/>
          <a:p>
            <a:pPr marL="12700" algn="l"/>
            <a:r>
              <a:rPr 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</a:rPr>
              <a:t>                                     Model Building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kern="0"/>
            </a:defPPr>
            <a:lvl1pPr>
              <a:defRPr sz="1200" b="0" i="0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pPr>
              <a:spcBef>
                <a:spcPts val="110"/>
              </a:spcBef>
            </a:pPr>
            <a:fld id="{81D60167-4931-47E6-BA6A-407CBD079E47}" type="slidenum">
              <a:rPr lang="en-US" sz="1000" kern="1200" spc="2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pPr>
                <a:spcBef>
                  <a:spcPts val="110"/>
                </a:spcBef>
              </a:pPr>
              <a:t>16</a:t>
            </a:fld>
            <a:endParaRPr lang="en-US" sz="1000" kern="1200" spc="25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0487" y="2249046"/>
            <a:ext cx="6123783" cy="3802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00025" marR="5080" indent="-228600" defTabSz="914400">
              <a:lnSpc>
                <a:spcPct val="110000"/>
              </a:lnSpc>
              <a:spcBef>
                <a:spcPts val="1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tabLst>
                <a:tab pos="201295" algn="l"/>
              </a:tabLst>
            </a:pPr>
            <a:r>
              <a:rPr lang="en-US" sz="1600"/>
              <a:t>Manual </a:t>
            </a:r>
            <a:r>
              <a:rPr lang="en-US" sz="1600" spc="-10"/>
              <a:t>Feature</a:t>
            </a:r>
            <a:r>
              <a:rPr lang="en-US" sz="1600"/>
              <a:t> Reduction </a:t>
            </a:r>
            <a:r>
              <a:rPr lang="en-US" sz="1600" spc="-10"/>
              <a:t>process</a:t>
            </a:r>
            <a:r>
              <a:rPr lang="en-US" sz="1600" spc="5"/>
              <a:t> </a:t>
            </a:r>
            <a:r>
              <a:rPr lang="en-US" sz="1600"/>
              <a:t>was used </a:t>
            </a:r>
            <a:r>
              <a:rPr lang="en-US" sz="1600" spc="60"/>
              <a:t>to</a:t>
            </a:r>
            <a:r>
              <a:rPr lang="en-US" sz="1600" spc="5"/>
              <a:t> </a:t>
            </a:r>
            <a:r>
              <a:rPr lang="en-US" sz="1600"/>
              <a:t>build models by</a:t>
            </a:r>
            <a:r>
              <a:rPr lang="en-US" sz="1600" spc="5"/>
              <a:t> </a:t>
            </a:r>
            <a:r>
              <a:rPr lang="en-US" sz="1600"/>
              <a:t>dropping variables </a:t>
            </a:r>
            <a:r>
              <a:rPr lang="en-US" sz="1600" spc="90"/>
              <a:t>with</a:t>
            </a:r>
            <a:r>
              <a:rPr lang="en-US" sz="1600"/>
              <a:t> p</a:t>
            </a:r>
            <a:r>
              <a:rPr lang="en-US" sz="1600" spc="5"/>
              <a:t> </a:t>
            </a:r>
            <a:r>
              <a:rPr lang="en-US" sz="1600" spc="-100"/>
              <a:t>–</a:t>
            </a:r>
            <a:r>
              <a:rPr lang="en-US" sz="1600"/>
              <a:t> </a:t>
            </a:r>
            <a:r>
              <a:rPr lang="en-US" sz="1600" spc="-10"/>
              <a:t>value 	</a:t>
            </a:r>
            <a:r>
              <a:rPr lang="en-US" sz="1600"/>
              <a:t>greater</a:t>
            </a:r>
            <a:r>
              <a:rPr lang="en-US" sz="1600" spc="60"/>
              <a:t> </a:t>
            </a:r>
            <a:r>
              <a:rPr lang="en-US" sz="1600"/>
              <a:t>than</a:t>
            </a:r>
            <a:r>
              <a:rPr lang="en-US" sz="1600" spc="65"/>
              <a:t> </a:t>
            </a:r>
            <a:r>
              <a:rPr lang="en-US" sz="1600" spc="-10"/>
              <a:t>0.05.</a:t>
            </a:r>
            <a:endParaRPr lang="en-US" sz="1600"/>
          </a:p>
          <a:p>
            <a:pPr indent="-228600" defTabSz="914400">
              <a:lnSpc>
                <a:spcPct val="110000"/>
              </a:lnSpc>
              <a:spcBef>
                <a:spcPts val="1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1600"/>
          </a:p>
          <a:p>
            <a:pPr marL="200660" indent="-228600" defTabSz="914400">
              <a:lnSpc>
                <a:spcPct val="110000"/>
              </a:lnSpc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tabLst>
                <a:tab pos="200660" algn="l"/>
              </a:tabLst>
            </a:pPr>
            <a:r>
              <a:rPr lang="en-US" sz="1600"/>
              <a:t>Model</a:t>
            </a:r>
            <a:r>
              <a:rPr lang="en-US" sz="1600" spc="80"/>
              <a:t> 4 </a:t>
            </a:r>
            <a:r>
              <a:rPr lang="en-US" sz="1600"/>
              <a:t>looks</a:t>
            </a:r>
            <a:r>
              <a:rPr lang="en-US" sz="1600" spc="80"/>
              <a:t> </a:t>
            </a:r>
            <a:r>
              <a:rPr lang="en-US" sz="1600"/>
              <a:t>stable</a:t>
            </a:r>
            <a:r>
              <a:rPr lang="en-US" sz="1600" spc="80"/>
              <a:t> </a:t>
            </a:r>
            <a:r>
              <a:rPr lang="en-US" sz="1600"/>
              <a:t>after</a:t>
            </a:r>
            <a:r>
              <a:rPr lang="en-US" sz="1600" spc="80"/>
              <a:t> </a:t>
            </a:r>
            <a:r>
              <a:rPr lang="en-US" sz="1600"/>
              <a:t>four</a:t>
            </a:r>
            <a:r>
              <a:rPr lang="en-US" sz="1600" spc="80"/>
              <a:t> </a:t>
            </a:r>
            <a:r>
              <a:rPr lang="en-US" sz="1600"/>
              <a:t>iteration</a:t>
            </a:r>
            <a:r>
              <a:rPr lang="en-US" sz="1600" spc="80"/>
              <a:t> </a:t>
            </a:r>
            <a:r>
              <a:rPr lang="en-US" sz="1600" spc="45"/>
              <a:t>with:</a:t>
            </a:r>
            <a:endParaRPr lang="en-US" sz="1600"/>
          </a:p>
          <a:p>
            <a:pPr marL="657860" lvl="1" indent="-228600" defTabSz="914400">
              <a:lnSpc>
                <a:spcPct val="110000"/>
              </a:lnSpc>
              <a:spcBef>
                <a:spcPts val="158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tabLst>
                <a:tab pos="657860" algn="l"/>
              </a:tabLst>
            </a:pPr>
            <a:r>
              <a:rPr lang="en-US" sz="1600"/>
              <a:t>significant</a:t>
            </a:r>
            <a:r>
              <a:rPr lang="en-US" sz="1600" spc="45"/>
              <a:t> </a:t>
            </a:r>
            <a:r>
              <a:rPr lang="en-US" sz="1600" spc="95"/>
              <a:t>p-</a:t>
            </a:r>
            <a:r>
              <a:rPr lang="en-US" sz="1600"/>
              <a:t>values</a:t>
            </a:r>
            <a:r>
              <a:rPr lang="en-US" sz="1600" spc="50"/>
              <a:t> </a:t>
            </a:r>
            <a:r>
              <a:rPr lang="en-US" sz="1600" spc="65"/>
              <a:t>within</a:t>
            </a:r>
            <a:r>
              <a:rPr lang="en-US" sz="1600" spc="50"/>
              <a:t> </a:t>
            </a:r>
            <a:r>
              <a:rPr lang="en-US" sz="1600"/>
              <a:t>the</a:t>
            </a:r>
            <a:r>
              <a:rPr lang="en-US" sz="1600" spc="50"/>
              <a:t> </a:t>
            </a:r>
            <a:r>
              <a:rPr lang="en-US" sz="1600"/>
              <a:t>threshold</a:t>
            </a:r>
            <a:r>
              <a:rPr lang="en-US" sz="1600" spc="50"/>
              <a:t> </a:t>
            </a:r>
            <a:r>
              <a:rPr lang="en-US" sz="1600" spc="55"/>
              <a:t>(p-</a:t>
            </a:r>
            <a:r>
              <a:rPr lang="en-US" sz="1600"/>
              <a:t>values</a:t>
            </a:r>
            <a:r>
              <a:rPr lang="en-US" sz="1600" spc="50"/>
              <a:t> </a:t>
            </a:r>
            <a:r>
              <a:rPr lang="en-US" sz="1600"/>
              <a:t>&lt;</a:t>
            </a:r>
            <a:r>
              <a:rPr lang="en-US" sz="1600" spc="45"/>
              <a:t> </a:t>
            </a:r>
            <a:r>
              <a:rPr lang="en-US" sz="1600"/>
              <a:t>0.05)</a:t>
            </a:r>
            <a:r>
              <a:rPr lang="en-US" sz="1600" spc="50"/>
              <a:t> </a:t>
            </a:r>
            <a:r>
              <a:rPr lang="en-US" sz="1600" spc="-25"/>
              <a:t>and</a:t>
            </a:r>
            <a:endParaRPr lang="en-US" sz="1600"/>
          </a:p>
          <a:p>
            <a:pPr marL="657860" lvl="1" indent="-228600" defTabSz="914400">
              <a:lnSpc>
                <a:spcPct val="110000"/>
              </a:lnSpc>
              <a:spcBef>
                <a:spcPts val="158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tabLst>
                <a:tab pos="657860" algn="l"/>
              </a:tabLst>
            </a:pPr>
            <a:r>
              <a:rPr lang="en-US" sz="1600"/>
              <a:t>No</a:t>
            </a:r>
            <a:r>
              <a:rPr lang="en-US" sz="1600" spc="70"/>
              <a:t> </a:t>
            </a:r>
            <a:r>
              <a:rPr lang="en-US" sz="1600"/>
              <a:t>sign</a:t>
            </a:r>
            <a:r>
              <a:rPr lang="en-US" sz="1600" spc="70"/>
              <a:t> </a:t>
            </a:r>
            <a:r>
              <a:rPr lang="en-US" sz="1600"/>
              <a:t>of</a:t>
            </a:r>
            <a:r>
              <a:rPr lang="en-US" sz="1600" spc="70"/>
              <a:t> </a:t>
            </a:r>
            <a:r>
              <a:rPr lang="en-US" sz="1600"/>
              <a:t>multicollinearity</a:t>
            </a:r>
            <a:r>
              <a:rPr lang="en-US" sz="1600" spc="70"/>
              <a:t> </a:t>
            </a:r>
            <a:r>
              <a:rPr lang="en-US" sz="1600" spc="95"/>
              <a:t>with</a:t>
            </a:r>
            <a:r>
              <a:rPr lang="en-US" sz="1600" spc="70"/>
              <a:t> </a:t>
            </a:r>
            <a:r>
              <a:rPr lang="en-US" sz="1600" spc="-40"/>
              <a:t>VIFs</a:t>
            </a:r>
            <a:r>
              <a:rPr lang="en-US" sz="1600" spc="70"/>
              <a:t> </a:t>
            </a:r>
            <a:r>
              <a:rPr lang="en-US" sz="1600"/>
              <a:t>less</a:t>
            </a:r>
            <a:r>
              <a:rPr lang="en-US" sz="1600" spc="70"/>
              <a:t> </a:t>
            </a:r>
            <a:r>
              <a:rPr lang="en-US" sz="1600"/>
              <a:t>than</a:t>
            </a:r>
            <a:r>
              <a:rPr lang="en-US" sz="1600" spc="70"/>
              <a:t> </a:t>
            </a:r>
            <a:r>
              <a:rPr lang="en-US" sz="1600" spc="30"/>
              <a:t>5</a:t>
            </a:r>
            <a:endParaRPr lang="en-US" sz="1600"/>
          </a:p>
          <a:p>
            <a:pPr marL="200025" marR="156845" indent="-228600" defTabSz="91440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tabLst>
                <a:tab pos="201295" algn="l"/>
              </a:tabLst>
            </a:pPr>
            <a:r>
              <a:rPr lang="en-US" sz="1600"/>
              <a:t>Hence,</a:t>
            </a:r>
            <a:r>
              <a:rPr lang="en-US" sz="1600" spc="484"/>
              <a:t> </a:t>
            </a:r>
            <a:r>
              <a:rPr lang="en-US" sz="1600" b="1"/>
              <a:t>logm4</a:t>
            </a:r>
            <a:r>
              <a:rPr lang="en-US" sz="1600" b="1" spc="-5"/>
              <a:t> </a:t>
            </a:r>
            <a:r>
              <a:rPr lang="en-US" sz="1600" spc="114"/>
              <a:t>will</a:t>
            </a:r>
            <a:r>
              <a:rPr lang="en-US" sz="1600" spc="-10"/>
              <a:t> </a:t>
            </a:r>
            <a:r>
              <a:rPr lang="en-US" sz="1600"/>
              <a:t>be</a:t>
            </a:r>
            <a:r>
              <a:rPr lang="en-US" sz="1600" spc="-5"/>
              <a:t> </a:t>
            </a:r>
            <a:r>
              <a:rPr lang="en-US" sz="1600"/>
              <a:t>our</a:t>
            </a:r>
            <a:r>
              <a:rPr lang="en-US" sz="1600" spc="-10"/>
              <a:t> </a:t>
            </a:r>
            <a:r>
              <a:rPr lang="en-US" sz="1600"/>
              <a:t>final</a:t>
            </a:r>
            <a:r>
              <a:rPr lang="en-US" sz="1600" spc="-5"/>
              <a:t> </a:t>
            </a:r>
            <a:r>
              <a:rPr lang="en-US" sz="1600"/>
              <a:t>model,</a:t>
            </a:r>
            <a:r>
              <a:rPr lang="en-US" sz="1600" spc="-10"/>
              <a:t> </a:t>
            </a:r>
            <a:r>
              <a:rPr lang="en-US" sz="1600"/>
              <a:t>and</a:t>
            </a:r>
            <a:r>
              <a:rPr lang="en-US" sz="1600" spc="-10"/>
              <a:t> </a:t>
            </a:r>
            <a:r>
              <a:rPr lang="en-US" sz="1600" spc="70"/>
              <a:t>we</a:t>
            </a:r>
            <a:r>
              <a:rPr lang="en-US" sz="1600" spc="-5"/>
              <a:t> </a:t>
            </a:r>
            <a:r>
              <a:rPr lang="en-US" sz="1600" spc="114"/>
              <a:t>will</a:t>
            </a:r>
            <a:r>
              <a:rPr lang="en-US" sz="1600" spc="-10"/>
              <a:t> use</a:t>
            </a:r>
            <a:r>
              <a:rPr lang="en-US" sz="1600" spc="-5"/>
              <a:t> </a:t>
            </a:r>
            <a:r>
              <a:rPr lang="en-US" sz="1600" spc="70"/>
              <a:t>it</a:t>
            </a:r>
            <a:r>
              <a:rPr lang="en-US" sz="1600" spc="-10"/>
              <a:t> </a:t>
            </a:r>
            <a:r>
              <a:rPr lang="en-US" sz="1600"/>
              <a:t>for</a:t>
            </a:r>
            <a:r>
              <a:rPr lang="en-US" sz="1600" spc="-10"/>
              <a:t> </a:t>
            </a:r>
            <a:r>
              <a:rPr lang="en-US" sz="1600"/>
              <a:t>Model</a:t>
            </a:r>
            <a:r>
              <a:rPr lang="en-US" sz="1600" spc="-5"/>
              <a:t> </a:t>
            </a:r>
            <a:r>
              <a:rPr lang="en-US" sz="1600"/>
              <a:t>Evaluation</a:t>
            </a:r>
            <a:r>
              <a:rPr lang="en-US" sz="1600" spc="-10"/>
              <a:t> </a:t>
            </a:r>
            <a:r>
              <a:rPr lang="en-US" sz="1600"/>
              <a:t>which</a:t>
            </a:r>
            <a:r>
              <a:rPr lang="en-US" sz="1600" spc="-5"/>
              <a:t> </a:t>
            </a:r>
            <a:r>
              <a:rPr lang="en-US" sz="1600" spc="45"/>
              <a:t>further</a:t>
            </a:r>
            <a:r>
              <a:rPr lang="en-US" sz="1600" spc="-10"/>
              <a:t> </a:t>
            </a:r>
            <a:r>
              <a:rPr lang="en-US" sz="1600" spc="95"/>
              <a:t>will 	</a:t>
            </a:r>
            <a:r>
              <a:rPr lang="en-US" sz="1600"/>
              <a:t>be</a:t>
            </a:r>
            <a:r>
              <a:rPr lang="en-US" sz="1600" spc="-70"/>
              <a:t> </a:t>
            </a:r>
            <a:r>
              <a:rPr lang="en-US" sz="1600"/>
              <a:t>used</a:t>
            </a:r>
            <a:r>
              <a:rPr lang="en-US" sz="1600" spc="-65"/>
              <a:t> </a:t>
            </a:r>
            <a:r>
              <a:rPr lang="en-US" sz="1600" spc="60"/>
              <a:t>to</a:t>
            </a:r>
            <a:r>
              <a:rPr lang="en-US" sz="1600" spc="-70"/>
              <a:t> </a:t>
            </a:r>
            <a:r>
              <a:rPr lang="en-US" sz="1600" spc="-10"/>
              <a:t>make</a:t>
            </a:r>
            <a:r>
              <a:rPr lang="en-US" sz="1600" spc="-65"/>
              <a:t> </a:t>
            </a:r>
            <a:r>
              <a:rPr lang="en-US" sz="1600" spc="-10"/>
              <a:t>predictions.</a:t>
            </a:r>
            <a:endParaRPr lang="en-US"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alpha val="0"/>
                <a:lumMod val="0"/>
                <a:lumOff val="100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45593" y="988837"/>
            <a:ext cx="3387725" cy="5668645"/>
            <a:chOff x="3945593" y="988837"/>
            <a:chExt cx="3387725" cy="5668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5593" y="4028428"/>
              <a:ext cx="3387203" cy="262887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9100" y="988837"/>
              <a:ext cx="3108599" cy="30541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7440" y="16121"/>
            <a:ext cx="3108599" cy="1847942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Model Evaluation</a:t>
            </a: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800" b="0" spc="-10" dirty="0">
                <a:solidFill>
                  <a:srgbClr val="C0781B"/>
                </a:solidFill>
                <a:latin typeface="Arial"/>
                <a:cs typeface="Arial"/>
              </a:rPr>
              <a:t>Train</a:t>
            </a:r>
            <a:r>
              <a:rPr sz="2800" b="0" spc="-114" dirty="0">
                <a:solidFill>
                  <a:srgbClr val="C0781B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C0781B"/>
                </a:solidFill>
                <a:latin typeface="Arial"/>
                <a:cs typeface="Arial"/>
              </a:rPr>
              <a:t>Data</a:t>
            </a:r>
            <a:r>
              <a:rPr sz="2800" b="0" spc="-110" dirty="0">
                <a:solidFill>
                  <a:srgbClr val="C0781B"/>
                </a:solidFill>
                <a:latin typeface="Arial"/>
                <a:cs typeface="Arial"/>
              </a:rPr>
              <a:t> </a:t>
            </a:r>
            <a:r>
              <a:rPr sz="2800" b="0" spc="-25" dirty="0">
                <a:solidFill>
                  <a:srgbClr val="C0781B"/>
                </a:solidFill>
                <a:latin typeface="Arial"/>
                <a:cs typeface="Arial"/>
              </a:rPr>
              <a:t>Set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pc="25" smtClean="0"/>
              <a:pPr marL="38100">
                <a:lnSpc>
                  <a:spcPct val="100000"/>
                </a:lnSpc>
                <a:spcBef>
                  <a:spcPts val="110"/>
                </a:spcBef>
              </a:pPr>
              <a:t>17</a:t>
            </a:fld>
            <a:endParaRPr spc="25" dirty="0"/>
          </a:p>
        </p:txBody>
      </p:sp>
      <p:grpSp>
        <p:nvGrpSpPr>
          <p:cNvPr id="6" name="object 6"/>
          <p:cNvGrpSpPr/>
          <p:nvPr/>
        </p:nvGrpSpPr>
        <p:grpSpPr>
          <a:xfrm>
            <a:off x="8069275" y="988850"/>
            <a:ext cx="3488690" cy="5668645"/>
            <a:chOff x="8069275" y="988850"/>
            <a:chExt cx="3488690" cy="56686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275" y="4028431"/>
              <a:ext cx="3488314" cy="26288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2375" y="988850"/>
              <a:ext cx="3015806" cy="30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142112" y="405975"/>
            <a:ext cx="30568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Confusion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Matrix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&amp;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Evaluation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Metrics </a:t>
            </a:r>
            <a:r>
              <a:rPr sz="1400" spc="70" dirty="0">
                <a:latin typeface="Arial"/>
                <a:cs typeface="Arial"/>
              </a:rPr>
              <a:t>with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0.345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cutoff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49187" y="439150"/>
            <a:ext cx="30568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Confusion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Matrix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&amp;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Evaluation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Metrics </a:t>
            </a:r>
            <a:r>
              <a:rPr sz="1400" spc="70" dirty="0">
                <a:latin typeface="Arial"/>
                <a:cs typeface="Arial"/>
              </a:rPr>
              <a:t>with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0.41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 cutoff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7000">
              <a:schemeClr val="bg2">
                <a:tint val="94000"/>
                <a:lumMod val="0"/>
                <a:lumOff val="100000"/>
                <a:alpha val="49338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614" y="132982"/>
            <a:ext cx="3527425" cy="1032334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Model</a:t>
            </a:r>
            <a:r>
              <a:rPr spc="-110" dirty="0"/>
              <a:t> 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Evaluation</a:t>
            </a:r>
            <a:endParaRPr spc="-7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25" dirty="0"/>
              <a:t>18</a:t>
            </a:fld>
            <a:endParaRPr spc="25" dirty="0"/>
          </a:p>
        </p:txBody>
      </p:sp>
      <p:sp>
        <p:nvSpPr>
          <p:cNvPr id="3" name="object 3"/>
          <p:cNvSpPr txBox="1"/>
          <p:nvPr/>
        </p:nvSpPr>
        <p:spPr>
          <a:xfrm>
            <a:off x="313114" y="1187451"/>
            <a:ext cx="4414520" cy="2031967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000" spc="-100" dirty="0">
                <a:solidFill>
                  <a:srgbClr val="C0781B"/>
                </a:solidFill>
                <a:latin typeface="Arial"/>
                <a:cs typeface="Arial"/>
              </a:rPr>
              <a:t>ROC</a:t>
            </a:r>
            <a:r>
              <a:rPr sz="2000" spc="-70" dirty="0">
                <a:solidFill>
                  <a:srgbClr val="C0781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0781B"/>
                </a:solidFill>
                <a:latin typeface="Arial"/>
                <a:cs typeface="Arial"/>
              </a:rPr>
              <a:t>Curve</a:t>
            </a:r>
            <a:r>
              <a:rPr sz="2000" spc="-95" dirty="0">
                <a:solidFill>
                  <a:srgbClr val="C0781B"/>
                </a:solidFill>
                <a:latin typeface="Arial"/>
                <a:cs typeface="Arial"/>
              </a:rPr>
              <a:t> </a:t>
            </a:r>
            <a:r>
              <a:rPr sz="2000" spc="-155" dirty="0">
                <a:solidFill>
                  <a:srgbClr val="C0781B"/>
                </a:solidFill>
                <a:latin typeface="Arial"/>
                <a:cs typeface="Arial"/>
              </a:rPr>
              <a:t>–</a:t>
            </a:r>
            <a:r>
              <a:rPr sz="2000" spc="-50" dirty="0">
                <a:solidFill>
                  <a:srgbClr val="C0781B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C0781B"/>
                </a:solidFill>
                <a:latin typeface="Arial"/>
                <a:cs typeface="Arial"/>
              </a:rPr>
              <a:t>Train</a:t>
            </a:r>
            <a:r>
              <a:rPr sz="2000" spc="-70" dirty="0">
                <a:solidFill>
                  <a:srgbClr val="C0781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0781B"/>
                </a:solidFill>
                <a:latin typeface="Arial"/>
                <a:cs typeface="Arial"/>
              </a:rPr>
              <a:t>Data</a:t>
            </a:r>
            <a:r>
              <a:rPr sz="2000" spc="-70" dirty="0">
                <a:solidFill>
                  <a:srgbClr val="C0781B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C0781B"/>
                </a:solidFill>
                <a:latin typeface="Arial"/>
                <a:cs typeface="Arial"/>
              </a:rPr>
              <a:t>Set</a:t>
            </a:r>
            <a:endParaRPr sz="2000" dirty="0">
              <a:latin typeface="Arial"/>
              <a:cs typeface="Arial"/>
            </a:endParaRPr>
          </a:p>
          <a:p>
            <a:pPr marL="466725" marR="5080" indent="-340995" algn="just">
              <a:lnSpc>
                <a:spcPct val="100000"/>
              </a:lnSpc>
              <a:spcBef>
                <a:spcPts val="790"/>
              </a:spcBef>
              <a:buClr>
                <a:srgbClr val="C0781B"/>
              </a:buClr>
              <a:buChar char="●"/>
              <a:tabLst>
                <a:tab pos="469900" algn="l"/>
              </a:tabLst>
            </a:pP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Area</a:t>
            </a:r>
            <a:r>
              <a:rPr sz="150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under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424242"/>
                </a:solidFill>
                <a:latin typeface="Arial"/>
                <a:cs typeface="Arial"/>
              </a:rPr>
              <a:t>ROC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curve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is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0.88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out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50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55" dirty="0">
                <a:solidFill>
                  <a:srgbClr val="424242"/>
                </a:solidFill>
                <a:latin typeface="Arial"/>
                <a:cs typeface="Arial"/>
              </a:rPr>
              <a:t>1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424242"/>
                </a:solidFill>
                <a:latin typeface="Arial"/>
                <a:cs typeface="Arial"/>
              </a:rPr>
              <a:t>which 	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indicates</a:t>
            </a:r>
            <a:r>
              <a:rPr sz="1500" spc="-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1500" spc="-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good</a:t>
            </a:r>
            <a:r>
              <a:rPr sz="1500" spc="-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predictive</a:t>
            </a:r>
            <a:r>
              <a:rPr sz="1500" spc="-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424242"/>
                </a:solidFill>
                <a:latin typeface="Arial"/>
                <a:cs typeface="Arial"/>
              </a:rPr>
              <a:t>model.</a:t>
            </a:r>
            <a:endParaRPr sz="1500" dirty="0">
              <a:latin typeface="Arial"/>
              <a:cs typeface="Arial"/>
            </a:endParaRPr>
          </a:p>
          <a:p>
            <a:pPr marL="466725" marR="6350" indent="-340995" algn="just">
              <a:lnSpc>
                <a:spcPct val="100000"/>
              </a:lnSpc>
              <a:buClr>
                <a:srgbClr val="C0781B"/>
              </a:buClr>
              <a:buChar char="●"/>
              <a:tabLst>
                <a:tab pos="469900" algn="l"/>
              </a:tabLst>
            </a:pP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curve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is</a:t>
            </a:r>
            <a:r>
              <a:rPr sz="1500" spc="10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as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close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1500" spc="10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top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50" dirty="0">
                <a:solidFill>
                  <a:srgbClr val="424242"/>
                </a:solidFill>
                <a:latin typeface="Arial"/>
                <a:cs typeface="Arial"/>
              </a:rPr>
              <a:t>left</a:t>
            </a:r>
            <a:r>
              <a:rPr sz="1500" spc="10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corner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-25" dirty="0">
                <a:solidFill>
                  <a:srgbClr val="424242"/>
                </a:solidFill>
                <a:latin typeface="Arial"/>
                <a:cs typeface="Arial"/>
              </a:rPr>
              <a:t>of 	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1500" spc="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plot,</a:t>
            </a:r>
            <a:r>
              <a:rPr sz="150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which</a:t>
            </a:r>
            <a:r>
              <a:rPr sz="150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represents</a:t>
            </a:r>
            <a:r>
              <a:rPr sz="150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150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model</a:t>
            </a:r>
            <a:r>
              <a:rPr sz="150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50" dirty="0">
                <a:solidFill>
                  <a:srgbClr val="424242"/>
                </a:solidFill>
                <a:latin typeface="Arial"/>
                <a:cs typeface="Arial"/>
              </a:rPr>
              <a:t>that</a:t>
            </a:r>
            <a:r>
              <a:rPr sz="1500" spc="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has</a:t>
            </a:r>
            <a:r>
              <a:rPr sz="150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-50" dirty="0">
                <a:solidFill>
                  <a:srgbClr val="424242"/>
                </a:solidFill>
                <a:latin typeface="Arial"/>
                <a:cs typeface="Arial"/>
              </a:rPr>
              <a:t>a 	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high</a:t>
            </a:r>
            <a:r>
              <a:rPr sz="1500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true</a:t>
            </a:r>
            <a:r>
              <a:rPr sz="1500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positive</a:t>
            </a:r>
            <a:r>
              <a:rPr sz="1500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rate</a:t>
            </a:r>
            <a:r>
              <a:rPr sz="1500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1500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1500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80" dirty="0">
                <a:solidFill>
                  <a:srgbClr val="424242"/>
                </a:solidFill>
                <a:latin typeface="Arial"/>
                <a:cs typeface="Arial"/>
              </a:rPr>
              <a:t>low</a:t>
            </a:r>
            <a:r>
              <a:rPr sz="1500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false</a:t>
            </a:r>
            <a:r>
              <a:rPr sz="1500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424242"/>
                </a:solidFill>
                <a:latin typeface="Arial"/>
                <a:cs typeface="Arial"/>
              </a:rPr>
              <a:t>positive 	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rate</a:t>
            </a:r>
            <a:r>
              <a:rPr sz="1500" spc="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at</a:t>
            </a:r>
            <a:r>
              <a:rPr sz="1500" spc="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55" dirty="0">
                <a:solidFill>
                  <a:srgbClr val="424242"/>
                </a:solidFill>
                <a:latin typeface="Arial"/>
                <a:cs typeface="Arial"/>
              </a:rPr>
              <a:t>all</a:t>
            </a:r>
            <a:r>
              <a:rPr sz="1500" spc="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threshold</a:t>
            </a:r>
            <a:r>
              <a:rPr sz="1500" spc="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424242"/>
                </a:solidFill>
                <a:latin typeface="Arial"/>
                <a:cs typeface="Arial"/>
              </a:rPr>
              <a:t>values.</a:t>
            </a:r>
            <a:endParaRPr sz="15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3241552"/>
            <a:ext cx="3480451" cy="33922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700596" y="960464"/>
            <a:ext cx="4414520" cy="2024380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000" spc="-100" dirty="0">
                <a:solidFill>
                  <a:srgbClr val="C0781B"/>
                </a:solidFill>
                <a:latin typeface="Arial"/>
                <a:cs typeface="Arial"/>
              </a:rPr>
              <a:t>ROC</a:t>
            </a:r>
            <a:r>
              <a:rPr sz="2000" spc="-70" dirty="0">
                <a:solidFill>
                  <a:srgbClr val="C0781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0781B"/>
                </a:solidFill>
                <a:latin typeface="Arial"/>
                <a:cs typeface="Arial"/>
              </a:rPr>
              <a:t>Curve</a:t>
            </a:r>
            <a:r>
              <a:rPr sz="2000" spc="-100" dirty="0">
                <a:solidFill>
                  <a:srgbClr val="C0781B"/>
                </a:solidFill>
                <a:latin typeface="Arial"/>
                <a:cs typeface="Arial"/>
              </a:rPr>
              <a:t> </a:t>
            </a:r>
            <a:r>
              <a:rPr sz="2000" spc="-155" dirty="0">
                <a:solidFill>
                  <a:srgbClr val="C0781B"/>
                </a:solidFill>
                <a:latin typeface="Arial"/>
                <a:cs typeface="Arial"/>
              </a:rPr>
              <a:t>–</a:t>
            </a:r>
            <a:r>
              <a:rPr sz="2000" spc="-50" dirty="0">
                <a:solidFill>
                  <a:srgbClr val="C0781B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C0781B"/>
                </a:solidFill>
                <a:latin typeface="Arial"/>
                <a:cs typeface="Arial"/>
              </a:rPr>
              <a:t>Test</a:t>
            </a:r>
            <a:r>
              <a:rPr sz="2000" spc="-70" dirty="0">
                <a:solidFill>
                  <a:srgbClr val="C0781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0781B"/>
                </a:solidFill>
                <a:latin typeface="Arial"/>
                <a:cs typeface="Arial"/>
              </a:rPr>
              <a:t>Data</a:t>
            </a:r>
            <a:r>
              <a:rPr sz="2000" spc="-75" dirty="0">
                <a:solidFill>
                  <a:srgbClr val="C0781B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C0781B"/>
                </a:solidFill>
                <a:latin typeface="Arial"/>
                <a:cs typeface="Arial"/>
              </a:rPr>
              <a:t>Set</a:t>
            </a:r>
            <a:endParaRPr sz="2000" dirty="0">
              <a:latin typeface="Arial"/>
              <a:cs typeface="Arial"/>
            </a:endParaRPr>
          </a:p>
          <a:p>
            <a:pPr marL="466725" marR="5080" indent="-340995" algn="just">
              <a:lnSpc>
                <a:spcPct val="100000"/>
              </a:lnSpc>
              <a:spcBef>
                <a:spcPts val="790"/>
              </a:spcBef>
              <a:buClr>
                <a:srgbClr val="C0781B"/>
              </a:buClr>
              <a:buChar char="●"/>
              <a:tabLst>
                <a:tab pos="469900" algn="l"/>
              </a:tabLst>
            </a:pP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Area</a:t>
            </a:r>
            <a:r>
              <a:rPr sz="150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under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424242"/>
                </a:solidFill>
                <a:latin typeface="Arial"/>
                <a:cs typeface="Arial"/>
              </a:rPr>
              <a:t>ROC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curve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is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0.87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out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50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55" dirty="0">
                <a:solidFill>
                  <a:srgbClr val="424242"/>
                </a:solidFill>
                <a:latin typeface="Arial"/>
                <a:cs typeface="Arial"/>
              </a:rPr>
              <a:t>1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424242"/>
                </a:solidFill>
                <a:latin typeface="Arial"/>
                <a:cs typeface="Arial"/>
              </a:rPr>
              <a:t>which 	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indicates</a:t>
            </a:r>
            <a:r>
              <a:rPr sz="1500" spc="-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1500" spc="-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good</a:t>
            </a:r>
            <a:r>
              <a:rPr sz="1500" spc="-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predictive</a:t>
            </a:r>
            <a:r>
              <a:rPr sz="1500" spc="-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424242"/>
                </a:solidFill>
                <a:latin typeface="Arial"/>
                <a:cs typeface="Arial"/>
              </a:rPr>
              <a:t>model.</a:t>
            </a:r>
            <a:endParaRPr sz="1500" dirty="0">
              <a:latin typeface="Arial"/>
              <a:cs typeface="Arial"/>
            </a:endParaRPr>
          </a:p>
          <a:p>
            <a:pPr marL="466725" marR="6350" indent="-340995" algn="just">
              <a:lnSpc>
                <a:spcPct val="100000"/>
              </a:lnSpc>
              <a:buClr>
                <a:srgbClr val="C0781B"/>
              </a:buClr>
              <a:buChar char="●"/>
              <a:tabLst>
                <a:tab pos="469900" algn="l"/>
              </a:tabLst>
            </a:pP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curve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is</a:t>
            </a:r>
            <a:r>
              <a:rPr sz="1500" spc="10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as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close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1500" spc="10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top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50" dirty="0">
                <a:solidFill>
                  <a:srgbClr val="424242"/>
                </a:solidFill>
                <a:latin typeface="Arial"/>
                <a:cs typeface="Arial"/>
              </a:rPr>
              <a:t>left</a:t>
            </a:r>
            <a:r>
              <a:rPr sz="1500" spc="10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corner</a:t>
            </a:r>
            <a:r>
              <a:rPr sz="150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-25" dirty="0">
                <a:solidFill>
                  <a:srgbClr val="424242"/>
                </a:solidFill>
                <a:latin typeface="Arial"/>
                <a:cs typeface="Arial"/>
              </a:rPr>
              <a:t>of 	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1500" spc="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plot,</a:t>
            </a:r>
            <a:r>
              <a:rPr sz="150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which</a:t>
            </a:r>
            <a:r>
              <a:rPr sz="150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represents</a:t>
            </a:r>
            <a:r>
              <a:rPr sz="150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150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model</a:t>
            </a:r>
            <a:r>
              <a:rPr sz="150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50" dirty="0">
                <a:solidFill>
                  <a:srgbClr val="424242"/>
                </a:solidFill>
                <a:latin typeface="Arial"/>
                <a:cs typeface="Arial"/>
              </a:rPr>
              <a:t>that</a:t>
            </a:r>
            <a:r>
              <a:rPr sz="1500" spc="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has</a:t>
            </a:r>
            <a:r>
              <a:rPr sz="150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-50" dirty="0">
                <a:solidFill>
                  <a:srgbClr val="424242"/>
                </a:solidFill>
                <a:latin typeface="Arial"/>
                <a:cs typeface="Arial"/>
              </a:rPr>
              <a:t>a 	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high</a:t>
            </a:r>
            <a:r>
              <a:rPr sz="1500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true</a:t>
            </a:r>
            <a:r>
              <a:rPr sz="1500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positive</a:t>
            </a:r>
            <a:r>
              <a:rPr sz="1500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rate</a:t>
            </a:r>
            <a:r>
              <a:rPr sz="1500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1500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1500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80" dirty="0">
                <a:solidFill>
                  <a:srgbClr val="424242"/>
                </a:solidFill>
                <a:latin typeface="Arial"/>
                <a:cs typeface="Arial"/>
              </a:rPr>
              <a:t>low</a:t>
            </a:r>
            <a:r>
              <a:rPr sz="1500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false</a:t>
            </a:r>
            <a:r>
              <a:rPr sz="1500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424242"/>
                </a:solidFill>
                <a:latin typeface="Arial"/>
                <a:cs typeface="Arial"/>
              </a:rPr>
              <a:t>positive 	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rate</a:t>
            </a:r>
            <a:r>
              <a:rPr sz="1500" spc="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at</a:t>
            </a:r>
            <a:r>
              <a:rPr sz="1500" spc="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55" dirty="0">
                <a:solidFill>
                  <a:srgbClr val="424242"/>
                </a:solidFill>
                <a:latin typeface="Arial"/>
                <a:cs typeface="Arial"/>
              </a:rPr>
              <a:t>all</a:t>
            </a:r>
            <a:r>
              <a:rPr sz="1500" spc="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24242"/>
                </a:solidFill>
                <a:latin typeface="Arial"/>
                <a:cs typeface="Arial"/>
              </a:rPr>
              <a:t>threshold</a:t>
            </a:r>
            <a:r>
              <a:rPr sz="1500" spc="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424242"/>
                </a:solidFill>
                <a:latin typeface="Arial"/>
                <a:cs typeface="Arial"/>
              </a:rPr>
              <a:t>values.</a:t>
            </a:r>
            <a:endParaRPr sz="15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6955" y="3219418"/>
            <a:ext cx="3302062" cy="33020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7000">
              <a:schemeClr val="bg2">
                <a:tint val="94000"/>
                <a:lumMod val="0"/>
                <a:lumOff val="100000"/>
                <a:alpha val="49338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880" y="373271"/>
            <a:ext cx="10816920" cy="632224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                           </a:t>
            </a:r>
            <a:r>
              <a:rPr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Model Evaluation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40315" y="6415049"/>
            <a:ext cx="2082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solidFill>
                  <a:srgbClr val="424242"/>
                </a:solidFill>
                <a:latin typeface="Arial"/>
                <a:cs typeface="Arial"/>
              </a:rPr>
              <a:t>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614" y="1013640"/>
            <a:ext cx="4272915" cy="73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</a:rPr>
              <a:t>Confusion Matrix &amp; Metrics</a:t>
            </a:r>
          </a:p>
          <a:p>
            <a:pPr marL="116205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solidFill>
                  <a:srgbClr val="C0781B"/>
                </a:solidFill>
                <a:latin typeface="Arial"/>
                <a:cs typeface="Arial"/>
              </a:rPr>
              <a:t>Train</a:t>
            </a:r>
            <a:r>
              <a:rPr sz="1800" spc="-65" dirty="0">
                <a:solidFill>
                  <a:srgbClr val="C0781B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0781B"/>
                </a:solidFill>
                <a:latin typeface="Arial"/>
                <a:cs typeface="Arial"/>
              </a:rPr>
              <a:t>Data</a:t>
            </a:r>
            <a:r>
              <a:rPr sz="1800" spc="-60" dirty="0">
                <a:solidFill>
                  <a:srgbClr val="C0781B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C0781B"/>
                </a:solidFill>
                <a:latin typeface="Arial"/>
                <a:cs typeface="Arial"/>
              </a:rPr>
              <a:t>Set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418" y="1784874"/>
            <a:ext cx="3854337" cy="309531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347708" y="1445803"/>
            <a:ext cx="1396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C0781B"/>
                </a:solidFill>
                <a:latin typeface="Arial"/>
                <a:cs typeface="Arial"/>
              </a:rPr>
              <a:t>Test</a:t>
            </a:r>
            <a:r>
              <a:rPr sz="1800" spc="-55" dirty="0">
                <a:solidFill>
                  <a:srgbClr val="C0781B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0781B"/>
                </a:solidFill>
                <a:latin typeface="Arial"/>
                <a:cs typeface="Arial"/>
              </a:rPr>
              <a:t>Data</a:t>
            </a:r>
            <a:r>
              <a:rPr sz="1800" spc="-55" dirty="0">
                <a:solidFill>
                  <a:srgbClr val="C0781B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C0781B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74675" y="1784874"/>
            <a:ext cx="3964911" cy="303066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36880" y="5089864"/>
            <a:ext cx="11169650" cy="157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marR="206375" indent="-359410">
              <a:lnSpc>
                <a:spcPct val="100000"/>
              </a:lnSpc>
              <a:spcBef>
                <a:spcPts val="100"/>
              </a:spcBef>
              <a:buChar char="●"/>
              <a:tabLst>
                <a:tab pos="371475" algn="l"/>
              </a:tabLst>
            </a:pPr>
            <a:r>
              <a:rPr sz="1700" dirty="0">
                <a:latin typeface="Arial"/>
                <a:cs typeface="Arial"/>
              </a:rPr>
              <a:t>Using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spc="50" dirty="0">
                <a:latin typeface="Arial"/>
                <a:cs typeface="Arial"/>
              </a:rPr>
              <a:t>cut-</a:t>
            </a:r>
            <a:r>
              <a:rPr sz="1700" dirty="0">
                <a:latin typeface="Arial"/>
                <a:cs typeface="Arial"/>
              </a:rPr>
              <a:t>off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value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of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0.345,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the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model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achieved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b="1" spc="-35" dirty="0">
                <a:latin typeface="Arial"/>
                <a:cs typeface="Arial"/>
              </a:rPr>
              <a:t>sensitivity</a:t>
            </a:r>
            <a:r>
              <a:rPr sz="1700" b="1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of </a:t>
            </a:r>
            <a:r>
              <a:rPr sz="1700" b="1" dirty="0">
                <a:latin typeface="Arial"/>
                <a:cs typeface="Arial"/>
              </a:rPr>
              <a:t>80.05%</a:t>
            </a:r>
            <a:r>
              <a:rPr sz="1700" b="1" spc="3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in</a:t>
            </a:r>
            <a:r>
              <a:rPr sz="1700" b="1" spc="3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the</a:t>
            </a:r>
            <a:r>
              <a:rPr sz="1700" b="1" spc="3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train</a:t>
            </a:r>
            <a:r>
              <a:rPr sz="1700" b="1" spc="3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set </a:t>
            </a:r>
            <a:r>
              <a:rPr sz="1700" dirty="0">
                <a:latin typeface="Arial"/>
                <a:cs typeface="Arial"/>
              </a:rPr>
              <a:t>and </a:t>
            </a:r>
            <a:r>
              <a:rPr sz="1700" b="1" dirty="0">
                <a:latin typeface="Arial"/>
                <a:cs typeface="Arial"/>
              </a:rPr>
              <a:t>79.82%</a:t>
            </a:r>
            <a:r>
              <a:rPr sz="1700" b="1" spc="3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in</a:t>
            </a:r>
            <a:r>
              <a:rPr sz="1700" b="1" spc="30" dirty="0">
                <a:latin typeface="Arial"/>
                <a:cs typeface="Arial"/>
              </a:rPr>
              <a:t> </a:t>
            </a:r>
            <a:r>
              <a:rPr sz="1700" b="1" spc="-25" dirty="0">
                <a:latin typeface="Arial"/>
                <a:cs typeface="Arial"/>
              </a:rPr>
              <a:t>the </a:t>
            </a:r>
            <a:r>
              <a:rPr sz="1700" b="1" dirty="0">
                <a:latin typeface="Arial"/>
                <a:cs typeface="Arial"/>
              </a:rPr>
              <a:t>test</a:t>
            </a:r>
            <a:r>
              <a:rPr sz="1700" b="1" spc="-10" dirty="0">
                <a:latin typeface="Arial"/>
                <a:cs typeface="Arial"/>
              </a:rPr>
              <a:t> </a:t>
            </a:r>
            <a:r>
              <a:rPr sz="1700" b="1" spc="-20" dirty="0">
                <a:latin typeface="Arial"/>
                <a:cs typeface="Arial"/>
              </a:rPr>
              <a:t>set</a:t>
            </a:r>
            <a:r>
              <a:rPr sz="1700" spc="-20" dirty="0">
                <a:latin typeface="Arial"/>
                <a:cs typeface="Arial"/>
              </a:rPr>
              <a:t>.</a:t>
            </a:r>
            <a:endParaRPr sz="1700">
              <a:latin typeface="Arial"/>
              <a:cs typeface="Arial"/>
            </a:endParaRPr>
          </a:p>
          <a:p>
            <a:pPr marL="371475" marR="5080" indent="-359410">
              <a:lnSpc>
                <a:spcPct val="100000"/>
              </a:lnSpc>
              <a:buChar char="●"/>
              <a:tabLst>
                <a:tab pos="371475" algn="l"/>
              </a:tabLst>
            </a:pPr>
            <a:r>
              <a:rPr sz="1700" dirty="0">
                <a:latin typeface="Arial"/>
                <a:cs typeface="Arial"/>
              </a:rPr>
              <a:t>Sensitivity</a:t>
            </a:r>
            <a:r>
              <a:rPr sz="1700" spc="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in</a:t>
            </a:r>
            <a:r>
              <a:rPr sz="1700" spc="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this</a:t>
            </a:r>
            <a:r>
              <a:rPr sz="1700" spc="50" dirty="0">
                <a:latin typeface="Arial"/>
                <a:cs typeface="Arial"/>
              </a:rPr>
              <a:t> </a:t>
            </a:r>
            <a:r>
              <a:rPr sz="1700" spc="-50" dirty="0">
                <a:latin typeface="Arial"/>
                <a:cs typeface="Arial"/>
              </a:rPr>
              <a:t>case</a:t>
            </a:r>
            <a:r>
              <a:rPr sz="1700" spc="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indicates</a:t>
            </a:r>
            <a:r>
              <a:rPr sz="1700" spc="50" dirty="0">
                <a:latin typeface="Arial"/>
                <a:cs typeface="Arial"/>
              </a:rPr>
              <a:t> </a:t>
            </a:r>
            <a:r>
              <a:rPr sz="1700" spc="60" dirty="0">
                <a:latin typeface="Arial"/>
                <a:cs typeface="Arial"/>
              </a:rPr>
              <a:t>how</a:t>
            </a:r>
            <a:r>
              <a:rPr sz="1700" spc="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many</a:t>
            </a:r>
            <a:r>
              <a:rPr sz="1700" spc="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leads</a:t>
            </a:r>
            <a:r>
              <a:rPr sz="1700" spc="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the</a:t>
            </a:r>
            <a:r>
              <a:rPr sz="1700" spc="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model</a:t>
            </a:r>
            <a:r>
              <a:rPr sz="1700" spc="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identify</a:t>
            </a:r>
            <a:r>
              <a:rPr sz="1700" spc="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correctly</a:t>
            </a:r>
            <a:r>
              <a:rPr sz="1700" spc="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out</a:t>
            </a:r>
            <a:r>
              <a:rPr sz="1700" spc="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of</a:t>
            </a:r>
            <a:r>
              <a:rPr sz="1700" spc="50" dirty="0">
                <a:latin typeface="Arial"/>
                <a:cs typeface="Arial"/>
              </a:rPr>
              <a:t> </a:t>
            </a:r>
            <a:r>
              <a:rPr sz="1700" spc="65" dirty="0">
                <a:latin typeface="Arial"/>
                <a:cs typeface="Arial"/>
              </a:rPr>
              <a:t>all</a:t>
            </a:r>
            <a:r>
              <a:rPr sz="1700" spc="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potential</a:t>
            </a:r>
            <a:r>
              <a:rPr sz="1700" spc="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leads</a:t>
            </a:r>
            <a:r>
              <a:rPr sz="1700" spc="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which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spc="-25" dirty="0">
                <a:latin typeface="Arial"/>
                <a:cs typeface="Arial"/>
              </a:rPr>
              <a:t>are </a:t>
            </a:r>
            <a:r>
              <a:rPr sz="1700" spc="-10" dirty="0">
                <a:latin typeface="Arial"/>
                <a:cs typeface="Arial"/>
              </a:rPr>
              <a:t>converting</a:t>
            </a:r>
            <a:endParaRPr sz="1700">
              <a:latin typeface="Arial"/>
              <a:cs typeface="Arial"/>
            </a:endParaRPr>
          </a:p>
          <a:p>
            <a:pPr marL="371475" indent="-358775">
              <a:lnSpc>
                <a:spcPct val="100000"/>
              </a:lnSpc>
              <a:buChar char="●"/>
              <a:tabLst>
                <a:tab pos="371475" algn="l"/>
              </a:tabLst>
            </a:pPr>
            <a:r>
              <a:rPr sz="1700" dirty="0">
                <a:latin typeface="Arial"/>
                <a:cs typeface="Arial"/>
              </a:rPr>
              <a:t>The</a:t>
            </a:r>
            <a:r>
              <a:rPr sz="1700" spc="-30" dirty="0">
                <a:latin typeface="Arial"/>
                <a:cs typeface="Arial"/>
              </a:rPr>
              <a:t> </a:t>
            </a:r>
            <a:r>
              <a:rPr sz="1700" spc="-90" dirty="0">
                <a:latin typeface="Arial"/>
                <a:cs typeface="Arial"/>
              </a:rPr>
              <a:t>CEO</a:t>
            </a:r>
            <a:r>
              <a:rPr sz="1700" spc="-3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of</a:t>
            </a:r>
            <a:r>
              <a:rPr sz="1700" spc="-3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X</a:t>
            </a:r>
            <a:r>
              <a:rPr sz="1700" spc="-3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Education</a:t>
            </a:r>
            <a:r>
              <a:rPr sz="1700" spc="-3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had</a:t>
            </a:r>
            <a:r>
              <a:rPr sz="1700" spc="-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set</a:t>
            </a:r>
            <a:r>
              <a:rPr sz="1700" spc="-3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</a:t>
            </a:r>
            <a:r>
              <a:rPr sz="1700" spc="-3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target</a:t>
            </a:r>
            <a:r>
              <a:rPr sz="1700" spc="-50" dirty="0">
                <a:latin typeface="Arial"/>
                <a:cs typeface="Arial"/>
              </a:rPr>
              <a:t> </a:t>
            </a:r>
            <a:r>
              <a:rPr sz="1700" b="1" spc="-30" dirty="0">
                <a:latin typeface="Arial"/>
                <a:cs typeface="Arial"/>
              </a:rPr>
              <a:t>sensitivity</a:t>
            </a:r>
            <a:r>
              <a:rPr sz="1700" b="1" spc="-1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of</a:t>
            </a:r>
            <a:r>
              <a:rPr sz="1700" b="1" spc="-10" dirty="0">
                <a:latin typeface="Arial"/>
                <a:cs typeface="Arial"/>
              </a:rPr>
              <a:t> </a:t>
            </a:r>
            <a:r>
              <a:rPr sz="1700" b="1" spc="-35" dirty="0">
                <a:latin typeface="Arial"/>
                <a:cs typeface="Arial"/>
              </a:rPr>
              <a:t>around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b="1" spc="-20" dirty="0">
                <a:latin typeface="Arial"/>
                <a:cs typeface="Arial"/>
              </a:rPr>
              <a:t>80%</a:t>
            </a:r>
            <a:r>
              <a:rPr sz="1700" spc="-20" dirty="0">
                <a:latin typeface="Arial"/>
                <a:cs typeface="Arial"/>
              </a:rPr>
              <a:t>.</a:t>
            </a:r>
            <a:endParaRPr sz="1700">
              <a:latin typeface="Arial"/>
              <a:cs typeface="Arial"/>
            </a:endParaRPr>
          </a:p>
          <a:p>
            <a:pPr marL="371475" indent="-358775">
              <a:lnSpc>
                <a:spcPct val="100000"/>
              </a:lnSpc>
              <a:buChar char="●"/>
              <a:tabLst>
                <a:tab pos="371475" algn="l"/>
              </a:tabLst>
            </a:pPr>
            <a:r>
              <a:rPr sz="1700" dirty="0">
                <a:latin typeface="Arial"/>
                <a:cs typeface="Arial"/>
              </a:rPr>
              <a:t>The</a:t>
            </a:r>
            <a:r>
              <a:rPr sz="1700" spc="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model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also</a:t>
            </a:r>
            <a:r>
              <a:rPr sz="1700" spc="15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achieved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an </a:t>
            </a:r>
            <a:r>
              <a:rPr sz="1700" b="1" spc="-85" dirty="0">
                <a:latin typeface="Arial"/>
                <a:cs typeface="Arial"/>
              </a:rPr>
              <a:t>accuracy</a:t>
            </a:r>
            <a:r>
              <a:rPr sz="1700" b="1" spc="4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of</a:t>
            </a:r>
            <a:r>
              <a:rPr sz="1700" b="1" spc="4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80.46%</a:t>
            </a:r>
            <a:r>
              <a:rPr sz="1700" dirty="0">
                <a:latin typeface="Arial"/>
                <a:cs typeface="Arial"/>
              </a:rPr>
              <a:t>,</a:t>
            </a:r>
            <a:r>
              <a:rPr sz="1700" spc="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which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is</a:t>
            </a:r>
            <a:r>
              <a:rPr sz="1700" spc="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in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line</a:t>
            </a:r>
            <a:r>
              <a:rPr sz="1700" spc="15" dirty="0">
                <a:latin typeface="Arial"/>
                <a:cs typeface="Arial"/>
              </a:rPr>
              <a:t> </a:t>
            </a:r>
            <a:r>
              <a:rPr sz="1700" spc="85" dirty="0">
                <a:latin typeface="Arial"/>
                <a:cs typeface="Arial"/>
              </a:rPr>
              <a:t>with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the</a:t>
            </a:r>
            <a:r>
              <a:rPr sz="1700" spc="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study's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objectives.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4000"/>
                <a:lumMod val="116000"/>
                <a:alpha val="35416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 of Contents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kern="0"/>
            </a:defPPr>
            <a:lvl1pPr>
              <a:defRPr sz="1200" b="0" i="0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pPr>
              <a:spcBef>
                <a:spcPts val="110"/>
              </a:spcBef>
            </a:pPr>
            <a:fld id="{81D60167-4931-47E6-BA6A-407CBD079E47}" type="slidenum">
              <a:rPr lang="en-US" spc="25">
                <a:solidFill>
                  <a:schemeClr val="tx1">
                    <a:alpha val="60000"/>
                  </a:schemeClr>
                </a:solidFill>
                <a:latin typeface="+mn-lt"/>
                <a:cs typeface="+mn-cs"/>
              </a:rPr>
              <a:pPr>
                <a:spcBef>
                  <a:spcPts val="110"/>
                </a:spcBef>
              </a:pPr>
              <a:t>2</a:t>
            </a:fld>
            <a:endParaRPr lang="en-US" spc="25">
              <a:solidFill>
                <a:schemeClr val="tx1">
                  <a:alpha val="6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8" name="Graphic 7" descr="List">
            <a:extLst>
              <a:ext uri="{FF2B5EF4-FFF2-40B4-BE49-F238E27FC236}">
                <a16:creationId xmlns:a16="http://schemas.microsoft.com/office/drawing/2014/main" id="{6F967983-BFFF-D534-EA8F-A1B0BA082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77495" indent="-228600">
              <a:lnSpc>
                <a:spcPct val="90000"/>
              </a:lnSpc>
              <a:spcBef>
                <a:spcPts val="595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>
                <a:tab pos="277495" algn="l"/>
              </a:tabLst>
            </a:pP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Problem</a:t>
            </a:r>
            <a:r>
              <a:rPr lang="en-US" sz="1700" spc="3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Statement</a:t>
            </a:r>
            <a:r>
              <a:rPr lang="en-US" sz="1700" spc="35">
                <a:solidFill>
                  <a:schemeClr val="tx1">
                    <a:alpha val="80000"/>
                  </a:schemeClr>
                </a:solidFill>
              </a:rPr>
              <a:t> </a:t>
            </a:r>
            <a:endParaRPr lang="en-US" sz="1700">
              <a:solidFill>
                <a:schemeClr val="tx1">
                  <a:alpha val="80000"/>
                </a:schemeClr>
              </a:solidFill>
            </a:endParaRPr>
          </a:p>
          <a:p>
            <a:pPr marL="277495" indent="-228600">
              <a:lnSpc>
                <a:spcPct val="90000"/>
              </a:lnSpc>
              <a:spcBef>
                <a:spcPts val="192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>
                <a:tab pos="277495" algn="l"/>
              </a:tabLst>
            </a:pP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Analysis</a:t>
            </a:r>
            <a:r>
              <a:rPr lang="en-US" sz="1700" spc="5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 spc="-10">
                <a:solidFill>
                  <a:schemeClr val="tx1">
                    <a:alpha val="80000"/>
                  </a:schemeClr>
                </a:solidFill>
              </a:rPr>
              <a:t>Approach</a:t>
            </a:r>
            <a:endParaRPr lang="en-US" sz="1700">
              <a:solidFill>
                <a:schemeClr val="tx1">
                  <a:alpha val="80000"/>
                </a:schemeClr>
              </a:solidFill>
            </a:endParaRPr>
          </a:p>
          <a:p>
            <a:pPr marL="277495" indent="-228600">
              <a:lnSpc>
                <a:spcPct val="90000"/>
              </a:lnSpc>
              <a:spcBef>
                <a:spcPts val="192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>
                <a:tab pos="277495" algn="l"/>
              </a:tabLst>
            </a:pP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Data </a:t>
            </a:r>
            <a:r>
              <a:rPr lang="en-US" sz="1700" spc="-10">
                <a:solidFill>
                  <a:schemeClr val="tx1">
                    <a:alpha val="80000"/>
                  </a:schemeClr>
                </a:solidFill>
              </a:rPr>
              <a:t>Cleaning</a:t>
            </a:r>
            <a:endParaRPr lang="en-US" sz="1700">
              <a:solidFill>
                <a:schemeClr val="tx1">
                  <a:alpha val="80000"/>
                </a:schemeClr>
              </a:solidFill>
            </a:endParaRPr>
          </a:p>
          <a:p>
            <a:pPr marL="277495" indent="-228600">
              <a:lnSpc>
                <a:spcPct val="90000"/>
              </a:lnSpc>
              <a:spcBef>
                <a:spcPts val="192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>
                <a:tab pos="277495" algn="l"/>
              </a:tabLst>
            </a:pPr>
            <a:r>
              <a:rPr lang="en-US" sz="1700" spc="-25">
                <a:solidFill>
                  <a:schemeClr val="tx1">
                    <a:alpha val="80000"/>
                  </a:schemeClr>
                </a:solidFill>
              </a:rPr>
              <a:t>EDA</a:t>
            </a:r>
            <a:endParaRPr lang="en-US" sz="1700">
              <a:solidFill>
                <a:schemeClr val="tx1">
                  <a:alpha val="80000"/>
                </a:schemeClr>
              </a:solidFill>
            </a:endParaRPr>
          </a:p>
          <a:p>
            <a:pPr marL="277495" indent="-228600">
              <a:lnSpc>
                <a:spcPct val="90000"/>
              </a:lnSpc>
              <a:spcBef>
                <a:spcPts val="192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>
                <a:tab pos="277495" algn="l"/>
              </a:tabLst>
            </a:pP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Data </a:t>
            </a:r>
            <a:r>
              <a:rPr lang="en-US" sz="1700" spc="-10">
                <a:solidFill>
                  <a:schemeClr val="tx1">
                    <a:alpha val="80000"/>
                  </a:schemeClr>
                </a:solidFill>
              </a:rPr>
              <a:t>Preparation</a:t>
            </a:r>
            <a:endParaRPr lang="en-US" sz="1700">
              <a:solidFill>
                <a:schemeClr val="tx1">
                  <a:alpha val="80000"/>
                </a:schemeClr>
              </a:solidFill>
            </a:endParaRPr>
          </a:p>
          <a:p>
            <a:pPr marL="277495" indent="-228600">
              <a:lnSpc>
                <a:spcPct val="90000"/>
              </a:lnSpc>
              <a:spcBef>
                <a:spcPts val="192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>
                <a:tab pos="277495" algn="l"/>
              </a:tabLst>
            </a:pP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Model</a:t>
            </a:r>
            <a:r>
              <a:rPr lang="en-US" sz="1700" spc="5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Building</a:t>
            </a:r>
            <a:r>
              <a:rPr lang="en-US" sz="1700" spc="5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 spc="-105">
                <a:solidFill>
                  <a:schemeClr val="tx1">
                    <a:alpha val="80000"/>
                  </a:schemeClr>
                </a:solidFill>
              </a:rPr>
              <a:t>(RFE</a:t>
            </a:r>
            <a:r>
              <a:rPr lang="en-US" sz="1700" spc="5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&amp;</a:t>
            </a:r>
            <a:r>
              <a:rPr lang="en-US" sz="1700" spc="5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Manual</a:t>
            </a:r>
            <a:r>
              <a:rPr lang="en-US" sz="1700" spc="5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fine</a:t>
            </a:r>
            <a:r>
              <a:rPr lang="en-US" sz="1700" spc="5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 spc="-10">
                <a:solidFill>
                  <a:schemeClr val="tx1">
                    <a:alpha val="80000"/>
                  </a:schemeClr>
                </a:solidFill>
              </a:rPr>
              <a:t>tuning)</a:t>
            </a:r>
            <a:endParaRPr lang="en-US" sz="1700">
              <a:solidFill>
                <a:schemeClr val="tx1">
                  <a:alpha val="80000"/>
                </a:schemeClr>
              </a:solidFill>
            </a:endParaRPr>
          </a:p>
          <a:p>
            <a:pPr marL="277495" indent="-228600">
              <a:lnSpc>
                <a:spcPct val="90000"/>
              </a:lnSpc>
              <a:spcBef>
                <a:spcPts val="192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>
                <a:tab pos="277495" algn="l"/>
              </a:tabLst>
            </a:pP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Model</a:t>
            </a:r>
            <a:r>
              <a:rPr lang="en-US" sz="1700" spc="10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 spc="-10">
                <a:solidFill>
                  <a:schemeClr val="tx1">
                    <a:alpha val="80000"/>
                  </a:schemeClr>
                </a:solidFill>
              </a:rPr>
              <a:t>Evaluation</a:t>
            </a:r>
            <a:endParaRPr lang="en-US" sz="1700">
              <a:solidFill>
                <a:schemeClr val="tx1">
                  <a:alpha val="80000"/>
                </a:schemeClr>
              </a:solidFill>
            </a:endParaRPr>
          </a:p>
          <a:p>
            <a:pPr marL="277495" indent="-228600">
              <a:lnSpc>
                <a:spcPct val="90000"/>
              </a:lnSpc>
              <a:spcBef>
                <a:spcPts val="192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>
                <a:tab pos="277495" algn="l"/>
              </a:tabLst>
            </a:pPr>
            <a:r>
              <a:rPr lang="en-US" sz="1700" spc="-10">
                <a:solidFill>
                  <a:schemeClr val="tx1">
                    <a:alpha val="80000"/>
                  </a:schemeClr>
                </a:solidFill>
              </a:rPr>
              <a:t>Recommendations</a:t>
            </a:r>
            <a:endParaRPr lang="en-US" sz="17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7000">
              <a:schemeClr val="bg2">
                <a:tint val="94000"/>
                <a:lumMod val="0"/>
                <a:lumOff val="100000"/>
                <a:alpha val="49338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614" y="333037"/>
            <a:ext cx="9033999" cy="632224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Recommendation based on Final 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pc="25" smtClean="0"/>
              <a:pPr marL="38100">
                <a:lnSpc>
                  <a:spcPct val="100000"/>
                </a:lnSpc>
                <a:spcBef>
                  <a:spcPts val="110"/>
                </a:spcBef>
              </a:pPr>
              <a:t>20</a:t>
            </a:fld>
            <a:endParaRPr spc="25" dirty="0"/>
          </a:p>
        </p:txBody>
      </p:sp>
      <p:sp>
        <p:nvSpPr>
          <p:cNvPr id="3" name="object 3"/>
          <p:cNvSpPr txBox="1"/>
          <p:nvPr/>
        </p:nvSpPr>
        <p:spPr>
          <a:xfrm>
            <a:off x="197664" y="1113206"/>
            <a:ext cx="11013440" cy="523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5080" indent="-29019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03530" algn="l"/>
              </a:tabLst>
            </a:pP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As</a:t>
            </a:r>
            <a:r>
              <a:rPr sz="1800" spc="2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per</a:t>
            </a:r>
            <a:r>
              <a:rPr sz="1800" spc="2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1800" spc="2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problem</a:t>
            </a:r>
            <a:r>
              <a:rPr sz="1800" spc="2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statement,</a:t>
            </a:r>
            <a:r>
              <a:rPr sz="1800" spc="2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increasing</a:t>
            </a:r>
            <a:r>
              <a:rPr sz="1800" spc="2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lead</a:t>
            </a:r>
            <a:r>
              <a:rPr sz="1800" spc="2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conversion</a:t>
            </a:r>
            <a:r>
              <a:rPr sz="1800" spc="2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is</a:t>
            </a:r>
            <a:r>
              <a:rPr sz="1800" spc="2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crucial</a:t>
            </a:r>
            <a:r>
              <a:rPr sz="1800" spc="2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for</a:t>
            </a:r>
            <a:r>
              <a:rPr sz="1800" spc="2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1800" spc="2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75" dirty="0">
                <a:solidFill>
                  <a:srgbClr val="424242"/>
                </a:solidFill>
                <a:latin typeface="Arial"/>
                <a:cs typeface="Arial"/>
              </a:rPr>
              <a:t>growth</a:t>
            </a:r>
            <a:r>
              <a:rPr sz="1800" spc="2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1800" spc="2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success</a:t>
            </a:r>
            <a:r>
              <a:rPr sz="1800" spc="2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800" spc="2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424242"/>
                </a:solidFill>
                <a:latin typeface="Arial"/>
                <a:cs typeface="Arial"/>
              </a:rPr>
              <a:t>X 	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Education.</a:t>
            </a:r>
            <a:r>
              <a:rPr sz="1800" spc="1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1800" spc="1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achieve</a:t>
            </a:r>
            <a:r>
              <a:rPr sz="1800" spc="1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this,</a:t>
            </a:r>
            <a:r>
              <a:rPr sz="1800" spc="1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424242"/>
                </a:solidFill>
                <a:latin typeface="Arial"/>
                <a:cs typeface="Arial"/>
              </a:rPr>
              <a:t>we</a:t>
            </a:r>
            <a:r>
              <a:rPr sz="1800" spc="1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have</a:t>
            </a:r>
            <a:r>
              <a:rPr sz="1800" spc="1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developed</a:t>
            </a:r>
            <a:r>
              <a:rPr sz="1800" spc="1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1800" spc="1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regression</a:t>
            </a:r>
            <a:r>
              <a:rPr sz="1800" spc="1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model</a:t>
            </a:r>
            <a:r>
              <a:rPr sz="1800" spc="1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55" dirty="0">
                <a:solidFill>
                  <a:srgbClr val="424242"/>
                </a:solidFill>
                <a:latin typeface="Arial"/>
                <a:cs typeface="Arial"/>
              </a:rPr>
              <a:t>that</a:t>
            </a:r>
            <a:r>
              <a:rPr sz="1800" spc="1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can</a:t>
            </a:r>
            <a:r>
              <a:rPr sz="1800" spc="1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help</a:t>
            </a:r>
            <a:r>
              <a:rPr sz="1800" spc="1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us</a:t>
            </a:r>
            <a:r>
              <a:rPr sz="1800" spc="1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identify</a:t>
            </a:r>
            <a:r>
              <a:rPr sz="1800" spc="1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1800" spc="1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424242"/>
                </a:solidFill>
                <a:latin typeface="Arial"/>
                <a:cs typeface="Arial"/>
              </a:rPr>
              <a:t>most 	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significant</a:t>
            </a:r>
            <a:r>
              <a:rPr sz="1800" spc="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factors</a:t>
            </a:r>
            <a:r>
              <a:rPr sz="1800" spc="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55" dirty="0">
                <a:solidFill>
                  <a:srgbClr val="424242"/>
                </a:solidFill>
                <a:latin typeface="Arial"/>
                <a:cs typeface="Arial"/>
              </a:rPr>
              <a:t>that</a:t>
            </a:r>
            <a:r>
              <a:rPr sz="1800" spc="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impact</a:t>
            </a:r>
            <a:r>
              <a:rPr sz="1800" spc="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lead</a:t>
            </a:r>
            <a:r>
              <a:rPr sz="1800" spc="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conversion.</a:t>
            </a:r>
            <a:endParaRPr sz="1800" dirty="0">
              <a:latin typeface="Arial"/>
              <a:cs typeface="Arial"/>
            </a:endParaRPr>
          </a:p>
          <a:p>
            <a:pPr marL="302260" marR="22225" indent="-290195" algn="just">
              <a:lnSpc>
                <a:spcPct val="100000"/>
              </a:lnSpc>
              <a:buChar char="•"/>
              <a:tabLst>
                <a:tab pos="303530" algn="l"/>
              </a:tabLst>
            </a:pPr>
            <a:r>
              <a:rPr sz="1800" spc="55" dirty="0">
                <a:solidFill>
                  <a:srgbClr val="424242"/>
                </a:solidFill>
                <a:latin typeface="Arial"/>
                <a:cs typeface="Arial"/>
              </a:rPr>
              <a:t>We</a:t>
            </a:r>
            <a:r>
              <a:rPr sz="1800" spc="4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have</a:t>
            </a:r>
            <a:r>
              <a:rPr sz="1800" spc="4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determined</a:t>
            </a:r>
            <a:r>
              <a:rPr sz="1800" spc="4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1800" spc="4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65" dirty="0">
                <a:solidFill>
                  <a:srgbClr val="424242"/>
                </a:solidFill>
                <a:latin typeface="Arial"/>
                <a:cs typeface="Arial"/>
              </a:rPr>
              <a:t>following</a:t>
            </a:r>
            <a:r>
              <a:rPr sz="1800" spc="4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features</a:t>
            </a:r>
            <a:r>
              <a:rPr sz="1800" spc="4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55" dirty="0">
                <a:solidFill>
                  <a:srgbClr val="424242"/>
                </a:solidFill>
                <a:latin typeface="Arial"/>
                <a:cs typeface="Arial"/>
              </a:rPr>
              <a:t>that</a:t>
            </a:r>
            <a:r>
              <a:rPr sz="1800" spc="4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have</a:t>
            </a:r>
            <a:r>
              <a:rPr sz="1800" spc="4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1800" spc="4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highest</a:t>
            </a:r>
            <a:r>
              <a:rPr sz="1800" spc="4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positive</a:t>
            </a:r>
            <a:r>
              <a:rPr sz="1800" spc="4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coefficients,</a:t>
            </a:r>
            <a:r>
              <a:rPr sz="1800" spc="4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1800" spc="4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these 	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features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should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be</a:t>
            </a:r>
            <a:r>
              <a:rPr sz="1800" spc="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given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priority</a:t>
            </a:r>
            <a:r>
              <a:rPr sz="1800" spc="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in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our</a:t>
            </a:r>
            <a:r>
              <a:rPr sz="1800" spc="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marketing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1800" spc="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sales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efforts</a:t>
            </a:r>
            <a:r>
              <a:rPr sz="1800" spc="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424242"/>
                </a:solidFill>
                <a:latin typeface="Arial"/>
                <a:cs typeface="Arial"/>
              </a:rPr>
              <a:t>increase</a:t>
            </a: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lead</a:t>
            </a:r>
            <a:r>
              <a:rPr sz="1800" spc="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conversion.</a:t>
            </a:r>
            <a:endParaRPr sz="1800" dirty="0">
              <a:latin typeface="Arial"/>
              <a:cs typeface="Arial"/>
            </a:endParaRPr>
          </a:p>
          <a:p>
            <a:pPr marL="760730" lvl="1" indent="-316865">
              <a:lnSpc>
                <a:spcPct val="100000"/>
              </a:lnSpc>
              <a:buChar char="•"/>
              <a:tabLst>
                <a:tab pos="760730" algn="l"/>
              </a:tabLst>
            </a:pP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Lead</a:t>
            </a:r>
            <a:r>
              <a:rPr sz="1800" spc="-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Source_Welingak</a:t>
            </a:r>
            <a:r>
              <a:rPr sz="1800" spc="-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Website:</a:t>
            </a:r>
            <a:r>
              <a:rPr sz="1800" spc="-20" dirty="0">
                <a:solidFill>
                  <a:srgbClr val="424242"/>
                </a:solidFill>
                <a:latin typeface="Arial"/>
                <a:cs typeface="Arial"/>
              </a:rPr>
              <a:t> 5.39</a:t>
            </a:r>
            <a:endParaRPr sz="1800" dirty="0">
              <a:latin typeface="Arial"/>
              <a:cs typeface="Arial"/>
            </a:endParaRPr>
          </a:p>
          <a:p>
            <a:pPr marL="760730" lvl="1" indent="-316865">
              <a:lnSpc>
                <a:spcPct val="100000"/>
              </a:lnSpc>
              <a:buChar char="•"/>
              <a:tabLst>
                <a:tab pos="760730" algn="l"/>
              </a:tabLst>
            </a:pP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Lead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424242"/>
                </a:solidFill>
                <a:latin typeface="Arial"/>
                <a:cs typeface="Arial"/>
              </a:rPr>
              <a:t>Source_Reference: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424242"/>
                </a:solidFill>
                <a:latin typeface="Arial"/>
                <a:cs typeface="Arial"/>
              </a:rPr>
              <a:t>2.93</a:t>
            </a:r>
            <a:endParaRPr sz="1800" dirty="0">
              <a:latin typeface="Arial"/>
              <a:cs typeface="Arial"/>
            </a:endParaRPr>
          </a:p>
          <a:p>
            <a:pPr marL="760730" lvl="1" indent="-316865">
              <a:lnSpc>
                <a:spcPct val="100000"/>
              </a:lnSpc>
              <a:buChar char="•"/>
              <a:tabLst>
                <a:tab pos="760730" algn="l"/>
              </a:tabLst>
            </a:pP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Current_occupation_Working</a:t>
            </a:r>
            <a:r>
              <a:rPr sz="1800" spc="-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Professional:</a:t>
            </a:r>
            <a:r>
              <a:rPr sz="1800" spc="-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424242"/>
                </a:solidFill>
                <a:latin typeface="Arial"/>
                <a:cs typeface="Arial"/>
              </a:rPr>
              <a:t>2.67</a:t>
            </a:r>
            <a:endParaRPr sz="1800" dirty="0">
              <a:latin typeface="Arial"/>
              <a:cs typeface="Arial"/>
            </a:endParaRPr>
          </a:p>
          <a:p>
            <a:pPr marL="760730" lvl="1" indent="-316865">
              <a:lnSpc>
                <a:spcPct val="100000"/>
              </a:lnSpc>
              <a:buChar char="•"/>
              <a:tabLst>
                <a:tab pos="760730" algn="l"/>
              </a:tabLst>
            </a:pP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Last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Activity_SMS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Sent:</a:t>
            </a:r>
            <a:r>
              <a:rPr sz="1800" spc="-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424242"/>
                </a:solidFill>
                <a:latin typeface="Arial"/>
                <a:cs typeface="Arial"/>
              </a:rPr>
              <a:t>2.05</a:t>
            </a:r>
            <a:endParaRPr sz="1800" dirty="0">
              <a:latin typeface="Arial"/>
              <a:cs typeface="Arial"/>
            </a:endParaRPr>
          </a:p>
          <a:p>
            <a:pPr marL="760730" lvl="1" indent="-316865">
              <a:lnSpc>
                <a:spcPct val="100000"/>
              </a:lnSpc>
              <a:buChar char="•"/>
              <a:tabLst>
                <a:tab pos="760730" algn="l"/>
              </a:tabLst>
            </a:pP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Last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Activity_Others: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424242"/>
                </a:solidFill>
                <a:latin typeface="Arial"/>
                <a:cs typeface="Arial"/>
              </a:rPr>
              <a:t>1.25</a:t>
            </a:r>
            <a:endParaRPr sz="1800" dirty="0">
              <a:latin typeface="Arial"/>
              <a:cs typeface="Arial"/>
            </a:endParaRPr>
          </a:p>
          <a:p>
            <a:pPr marL="760730" lvl="1" indent="-316865">
              <a:lnSpc>
                <a:spcPct val="100000"/>
              </a:lnSpc>
              <a:buChar char="•"/>
              <a:tabLst>
                <a:tab pos="760730" algn="l"/>
              </a:tabLst>
            </a:pP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Total</a:t>
            </a:r>
            <a:r>
              <a:rPr sz="1800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Time</a:t>
            </a:r>
            <a:r>
              <a:rPr sz="1800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Spent</a:t>
            </a:r>
            <a:r>
              <a:rPr sz="1800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on</a:t>
            </a:r>
            <a:r>
              <a:rPr sz="1800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Website:</a:t>
            </a:r>
            <a:r>
              <a:rPr sz="1800" spc="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424242"/>
                </a:solidFill>
                <a:latin typeface="Arial"/>
                <a:cs typeface="Arial"/>
              </a:rPr>
              <a:t>1.05</a:t>
            </a:r>
            <a:endParaRPr sz="1800" dirty="0">
              <a:latin typeface="Arial"/>
              <a:cs typeface="Arial"/>
            </a:endParaRPr>
          </a:p>
          <a:p>
            <a:pPr marL="760730" lvl="1" indent="-316865">
              <a:lnSpc>
                <a:spcPct val="100000"/>
              </a:lnSpc>
              <a:buChar char="•"/>
              <a:tabLst>
                <a:tab pos="760730" algn="l"/>
              </a:tabLst>
            </a:pP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Last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Activity_Email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 Opened: </a:t>
            </a:r>
            <a:r>
              <a:rPr sz="1800" spc="-20" dirty="0">
                <a:solidFill>
                  <a:srgbClr val="424242"/>
                </a:solidFill>
                <a:latin typeface="Arial"/>
                <a:cs typeface="Arial"/>
              </a:rPr>
              <a:t>0.94</a:t>
            </a:r>
            <a:endParaRPr sz="1800" dirty="0">
              <a:latin typeface="Arial"/>
              <a:cs typeface="Arial"/>
            </a:endParaRPr>
          </a:p>
          <a:p>
            <a:pPr marL="760730" lvl="1" indent="-316865">
              <a:lnSpc>
                <a:spcPct val="100000"/>
              </a:lnSpc>
              <a:buChar char="•"/>
              <a:tabLst>
                <a:tab pos="760730" algn="l"/>
              </a:tabLst>
            </a:pP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Lead</a:t>
            </a:r>
            <a:r>
              <a:rPr sz="1800" spc="-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424242"/>
                </a:solidFill>
                <a:latin typeface="Arial"/>
                <a:cs typeface="Arial"/>
              </a:rPr>
              <a:t>Source_Olark</a:t>
            </a:r>
            <a:r>
              <a:rPr sz="1800" spc="-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Chat:</a:t>
            </a:r>
            <a:r>
              <a:rPr sz="1800" spc="-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424242"/>
                </a:solidFill>
                <a:latin typeface="Arial"/>
                <a:cs typeface="Arial"/>
              </a:rPr>
              <a:t>0.91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90"/>
              </a:spcBef>
              <a:buClr>
                <a:srgbClr val="424242"/>
              </a:buClr>
              <a:buFont typeface="Arial"/>
              <a:buChar char="•"/>
            </a:pPr>
            <a:endParaRPr sz="1800" dirty="0">
              <a:latin typeface="Arial"/>
              <a:cs typeface="Arial"/>
            </a:endParaRPr>
          </a:p>
          <a:p>
            <a:pPr marL="303530" marR="22860" indent="-291465">
              <a:lnSpc>
                <a:spcPct val="100000"/>
              </a:lnSpc>
              <a:buChar char="•"/>
              <a:tabLst>
                <a:tab pos="303530" algn="l"/>
                <a:tab pos="796925" algn="l"/>
                <a:tab pos="1418590" algn="l"/>
                <a:tab pos="1976755" algn="l"/>
                <a:tab pos="3065145" algn="l"/>
                <a:tab pos="4034790" algn="l"/>
                <a:tab pos="4624705" algn="l"/>
                <a:tab pos="5636895" algn="l"/>
                <a:tab pos="6923405" algn="l"/>
                <a:tab pos="7468870" algn="l"/>
                <a:tab pos="8035925" algn="l"/>
                <a:tab pos="8965565" algn="l"/>
                <a:tab pos="10012045" algn="l"/>
                <a:tab pos="10700385" algn="l"/>
              </a:tabLst>
            </a:pPr>
            <a:r>
              <a:rPr sz="1800" spc="30" dirty="0">
                <a:solidFill>
                  <a:srgbClr val="424242"/>
                </a:solidFill>
                <a:latin typeface="Arial"/>
                <a:cs typeface="Arial"/>
              </a:rPr>
              <a:t>We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1800" spc="-20" dirty="0">
                <a:solidFill>
                  <a:srgbClr val="424242"/>
                </a:solidFill>
                <a:latin typeface="Arial"/>
                <a:cs typeface="Arial"/>
              </a:rPr>
              <a:t>have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1800" spc="-20" dirty="0">
                <a:solidFill>
                  <a:srgbClr val="424242"/>
                </a:solidFill>
                <a:latin typeface="Arial"/>
                <a:cs typeface="Arial"/>
              </a:rPr>
              <a:t>also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identified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features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1800" spc="75" dirty="0">
                <a:solidFill>
                  <a:srgbClr val="424242"/>
                </a:solidFill>
                <a:latin typeface="Arial"/>
                <a:cs typeface="Arial"/>
              </a:rPr>
              <a:t>with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negative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coefficients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1800" spc="35" dirty="0">
                <a:solidFill>
                  <a:srgbClr val="424242"/>
                </a:solidFill>
                <a:latin typeface="Arial"/>
                <a:cs typeface="Arial"/>
              </a:rPr>
              <a:t>that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1800" spc="-25" dirty="0">
                <a:solidFill>
                  <a:srgbClr val="424242"/>
                </a:solidFill>
                <a:latin typeface="Arial"/>
                <a:cs typeface="Arial"/>
              </a:rPr>
              <a:t>may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indicate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potential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areas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1800" spc="-25" dirty="0">
                <a:solidFill>
                  <a:srgbClr val="424242"/>
                </a:solidFill>
                <a:latin typeface="Arial"/>
                <a:cs typeface="Arial"/>
              </a:rPr>
              <a:t>for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improvement.</a:t>
            </a:r>
            <a:r>
              <a:rPr sz="1800" spc="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These</a:t>
            </a:r>
            <a:r>
              <a:rPr sz="1800" spc="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include:</a:t>
            </a:r>
            <a:endParaRPr sz="1800" dirty="0">
              <a:latin typeface="Arial"/>
              <a:cs typeface="Arial"/>
            </a:endParaRPr>
          </a:p>
          <a:p>
            <a:pPr marL="760730" lvl="1" indent="-316865">
              <a:lnSpc>
                <a:spcPct val="100000"/>
              </a:lnSpc>
              <a:buChar char="•"/>
              <a:tabLst>
                <a:tab pos="760730" algn="l"/>
              </a:tabLst>
            </a:pP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Specialization</a:t>
            </a:r>
            <a:r>
              <a:rPr sz="1800" spc="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424242"/>
                </a:solidFill>
                <a:latin typeface="Arial"/>
                <a:cs typeface="Arial"/>
              </a:rPr>
              <a:t>in</a:t>
            </a:r>
            <a:r>
              <a:rPr sz="1800" spc="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424242"/>
                </a:solidFill>
                <a:latin typeface="Arial"/>
                <a:cs typeface="Arial"/>
              </a:rPr>
              <a:t>Hospitality</a:t>
            </a:r>
            <a:r>
              <a:rPr sz="1800" spc="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Management:</a:t>
            </a:r>
            <a:r>
              <a:rPr sz="1800" spc="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424242"/>
                </a:solidFill>
                <a:latin typeface="Arial"/>
                <a:cs typeface="Arial"/>
              </a:rPr>
              <a:t>-</a:t>
            </a:r>
            <a:r>
              <a:rPr sz="1800" spc="40" dirty="0">
                <a:solidFill>
                  <a:srgbClr val="424242"/>
                </a:solidFill>
                <a:latin typeface="Arial"/>
                <a:cs typeface="Arial"/>
              </a:rPr>
              <a:t>1.09</a:t>
            </a:r>
            <a:endParaRPr sz="1800" dirty="0">
              <a:latin typeface="Arial"/>
              <a:cs typeface="Arial"/>
            </a:endParaRPr>
          </a:p>
          <a:p>
            <a:pPr marL="760730" lvl="1" indent="-316865">
              <a:lnSpc>
                <a:spcPct val="100000"/>
              </a:lnSpc>
              <a:buChar char="•"/>
              <a:tabLst>
                <a:tab pos="760730" algn="l"/>
              </a:tabLst>
            </a:pP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Specialization</a:t>
            </a:r>
            <a:r>
              <a:rPr sz="1800" spc="-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in</a:t>
            </a:r>
            <a:r>
              <a:rPr sz="1800" spc="-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Others:</a:t>
            </a:r>
            <a:r>
              <a:rPr sz="1800" spc="-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-</a:t>
            </a:r>
            <a:r>
              <a:rPr sz="1800" spc="40" dirty="0">
                <a:solidFill>
                  <a:srgbClr val="424242"/>
                </a:solidFill>
                <a:latin typeface="Arial"/>
                <a:cs typeface="Arial"/>
              </a:rPr>
              <a:t>1.20</a:t>
            </a:r>
            <a:endParaRPr sz="1800" dirty="0">
              <a:latin typeface="Arial"/>
              <a:cs typeface="Arial"/>
            </a:endParaRPr>
          </a:p>
          <a:p>
            <a:pPr marL="760730" lvl="1" indent="-316865">
              <a:lnSpc>
                <a:spcPct val="100000"/>
              </a:lnSpc>
              <a:buChar char="•"/>
              <a:tabLst>
                <a:tab pos="760730" algn="l"/>
              </a:tabLst>
            </a:pP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Lead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Origin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of Landing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424242"/>
                </a:solidFill>
                <a:latin typeface="Arial"/>
                <a:cs typeface="Arial"/>
              </a:rPr>
              <a:t>Page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Submission: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-</a:t>
            </a:r>
            <a:r>
              <a:rPr sz="1800" spc="40" dirty="0">
                <a:solidFill>
                  <a:srgbClr val="424242"/>
                </a:solidFill>
                <a:latin typeface="Arial"/>
                <a:cs typeface="Arial"/>
              </a:rPr>
              <a:t>1.26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7000">
              <a:schemeClr val="bg2">
                <a:tint val="94000"/>
                <a:lumMod val="0"/>
                <a:lumOff val="100000"/>
                <a:alpha val="49338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614" y="333048"/>
            <a:ext cx="9005424" cy="632224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Recommendation based on Final Model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628650" y="1214438"/>
            <a:ext cx="10725150" cy="51449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</a:t>
            </a:r>
            <a:r>
              <a:rPr spc="-20" dirty="0"/>
              <a:t> </a:t>
            </a:r>
            <a:r>
              <a:rPr spc="-45" dirty="0"/>
              <a:t>increase</a:t>
            </a:r>
            <a:r>
              <a:rPr spc="-60" dirty="0"/>
              <a:t> </a:t>
            </a:r>
            <a:r>
              <a:rPr spc="-20" dirty="0"/>
              <a:t>our</a:t>
            </a:r>
            <a:r>
              <a:rPr spc="-65" dirty="0"/>
              <a:t> </a:t>
            </a:r>
            <a:r>
              <a:rPr spc="-30" dirty="0"/>
              <a:t>Lead</a:t>
            </a:r>
            <a:r>
              <a:rPr spc="-50" dirty="0"/>
              <a:t> </a:t>
            </a:r>
            <a:r>
              <a:rPr spc="-60" dirty="0"/>
              <a:t>Conversion</a:t>
            </a:r>
            <a:r>
              <a:rPr spc="-45" dirty="0"/>
              <a:t> </a:t>
            </a:r>
            <a:r>
              <a:rPr spc="-20" dirty="0"/>
              <a:t>Rates</a:t>
            </a:r>
          </a:p>
          <a:p>
            <a:pPr marL="469265" indent="-365125">
              <a:lnSpc>
                <a:spcPts val="2065"/>
              </a:lnSpc>
              <a:spcBef>
                <a:spcPts val="1685"/>
              </a:spcBef>
              <a:buClr>
                <a:srgbClr val="C0781B"/>
              </a:buClr>
              <a:buChar char="●"/>
              <a:tabLst>
                <a:tab pos="469265" algn="l"/>
              </a:tabLst>
            </a:pPr>
            <a:r>
              <a:rPr sz="1750" b="0" spc="-25" dirty="0">
                <a:solidFill>
                  <a:srgbClr val="424242"/>
                </a:solidFill>
                <a:latin typeface="Arial"/>
                <a:cs typeface="Arial"/>
              </a:rPr>
              <a:t>Focus</a:t>
            </a:r>
            <a:r>
              <a:rPr sz="1750" b="0" spc="11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on</a:t>
            </a:r>
            <a:r>
              <a:rPr sz="1750" b="0" spc="11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features</a:t>
            </a:r>
            <a:r>
              <a:rPr sz="1750" b="0" spc="11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spc="100" dirty="0">
                <a:solidFill>
                  <a:srgbClr val="424242"/>
                </a:solidFill>
                <a:latin typeface="Arial"/>
                <a:cs typeface="Arial"/>
              </a:rPr>
              <a:t>with</a:t>
            </a:r>
            <a:r>
              <a:rPr sz="1750" b="0" spc="11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positive</a:t>
            </a:r>
            <a:r>
              <a:rPr sz="1750" b="0" spc="11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coefficients</a:t>
            </a:r>
            <a:r>
              <a:rPr sz="1750" b="0" spc="11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for</a:t>
            </a:r>
            <a:r>
              <a:rPr sz="1750" b="0" spc="11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targeted</a:t>
            </a:r>
            <a:r>
              <a:rPr sz="1750" b="0" spc="1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marketing</a:t>
            </a:r>
            <a:r>
              <a:rPr sz="1750" b="0" spc="11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spc="-10" dirty="0">
                <a:solidFill>
                  <a:srgbClr val="424242"/>
                </a:solidFill>
                <a:latin typeface="Arial"/>
                <a:cs typeface="Arial"/>
              </a:rPr>
              <a:t>strategies.</a:t>
            </a:r>
            <a:endParaRPr sz="1750" dirty="0">
              <a:latin typeface="Arial"/>
              <a:cs typeface="Arial"/>
            </a:endParaRPr>
          </a:p>
          <a:p>
            <a:pPr marL="469265" indent="-365125">
              <a:lnSpc>
                <a:spcPts val="2030"/>
              </a:lnSpc>
              <a:buClr>
                <a:srgbClr val="C0781B"/>
              </a:buClr>
              <a:buChar char="●"/>
              <a:tabLst>
                <a:tab pos="469265" algn="l"/>
              </a:tabLst>
            </a:pP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Develop</a:t>
            </a:r>
            <a:r>
              <a:rPr sz="1750" b="0" spc="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strategies</a:t>
            </a:r>
            <a:r>
              <a:rPr sz="1750" b="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spc="65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1750" b="0" spc="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attract</a:t>
            </a:r>
            <a:r>
              <a:rPr sz="1750" b="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spc="65" dirty="0">
                <a:solidFill>
                  <a:srgbClr val="424242"/>
                </a:solidFill>
                <a:latin typeface="Arial"/>
                <a:cs typeface="Arial"/>
              </a:rPr>
              <a:t>high-</a:t>
            </a:r>
            <a:r>
              <a:rPr sz="1750" b="0" spc="50" dirty="0">
                <a:solidFill>
                  <a:srgbClr val="424242"/>
                </a:solidFill>
                <a:latin typeface="Arial"/>
                <a:cs typeface="Arial"/>
              </a:rPr>
              <a:t>quality</a:t>
            </a:r>
            <a:r>
              <a:rPr sz="1750" b="0" spc="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leads</a:t>
            </a:r>
            <a:r>
              <a:rPr sz="1750" b="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spc="50" dirty="0">
                <a:solidFill>
                  <a:srgbClr val="424242"/>
                </a:solidFill>
                <a:latin typeface="Arial"/>
                <a:cs typeface="Arial"/>
              </a:rPr>
              <a:t>from</a:t>
            </a:r>
            <a:r>
              <a:rPr sz="1750" b="0" spc="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spc="65" dirty="0">
                <a:solidFill>
                  <a:srgbClr val="424242"/>
                </a:solidFill>
                <a:latin typeface="Arial"/>
                <a:cs typeface="Arial"/>
              </a:rPr>
              <a:t>top-</a:t>
            </a:r>
            <a:r>
              <a:rPr sz="1750" b="0" spc="50" dirty="0">
                <a:solidFill>
                  <a:srgbClr val="424242"/>
                </a:solidFill>
                <a:latin typeface="Arial"/>
                <a:cs typeface="Arial"/>
              </a:rPr>
              <a:t>performing</a:t>
            </a:r>
            <a:r>
              <a:rPr sz="1750" b="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lead</a:t>
            </a:r>
            <a:r>
              <a:rPr sz="1750" b="0" spc="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spc="-10" dirty="0">
                <a:solidFill>
                  <a:srgbClr val="424242"/>
                </a:solidFill>
                <a:latin typeface="Arial"/>
                <a:cs typeface="Arial"/>
              </a:rPr>
              <a:t>sources.</a:t>
            </a:r>
            <a:endParaRPr sz="1750" dirty="0">
              <a:latin typeface="Arial"/>
              <a:cs typeface="Arial"/>
            </a:endParaRPr>
          </a:p>
          <a:p>
            <a:pPr marL="469265" indent="-365125">
              <a:lnSpc>
                <a:spcPts val="2030"/>
              </a:lnSpc>
              <a:buClr>
                <a:srgbClr val="C0781B"/>
              </a:buClr>
              <a:buChar char="●"/>
              <a:tabLst>
                <a:tab pos="469265" algn="l"/>
              </a:tabLst>
            </a:pP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Optimize</a:t>
            </a:r>
            <a:r>
              <a:rPr sz="1750" b="0" spc="11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communication</a:t>
            </a:r>
            <a:r>
              <a:rPr sz="1750" b="0" spc="11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channels</a:t>
            </a:r>
            <a:r>
              <a:rPr sz="1750" b="0" spc="11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based</a:t>
            </a:r>
            <a:r>
              <a:rPr sz="1750" b="0" spc="11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on</a:t>
            </a:r>
            <a:r>
              <a:rPr sz="1750" b="0" spc="11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lead</a:t>
            </a:r>
            <a:r>
              <a:rPr sz="1750" b="0" spc="11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engagement</a:t>
            </a:r>
            <a:r>
              <a:rPr sz="1750" b="0" spc="114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spc="-10" dirty="0">
                <a:solidFill>
                  <a:srgbClr val="424242"/>
                </a:solidFill>
                <a:latin typeface="Arial"/>
                <a:cs typeface="Arial"/>
              </a:rPr>
              <a:t>impact.</a:t>
            </a:r>
            <a:endParaRPr sz="1750" dirty="0">
              <a:latin typeface="Arial"/>
              <a:cs typeface="Arial"/>
            </a:endParaRPr>
          </a:p>
          <a:p>
            <a:pPr marL="469265" indent="-365125">
              <a:lnSpc>
                <a:spcPts val="2065"/>
              </a:lnSpc>
              <a:buClr>
                <a:srgbClr val="C0781B"/>
              </a:buClr>
              <a:buChar char="●"/>
              <a:tabLst>
                <a:tab pos="469265" algn="l"/>
              </a:tabLst>
            </a:pP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Engage</a:t>
            </a:r>
            <a:r>
              <a:rPr sz="1750" b="0" spc="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424242"/>
                </a:solidFill>
              </a:rPr>
              <a:t>working</a:t>
            </a:r>
            <a:r>
              <a:rPr sz="1750" spc="55" dirty="0">
                <a:solidFill>
                  <a:srgbClr val="424242"/>
                </a:solidFill>
              </a:rPr>
              <a:t> </a:t>
            </a:r>
            <a:r>
              <a:rPr sz="1750" spc="-35" dirty="0">
                <a:solidFill>
                  <a:srgbClr val="424242"/>
                </a:solidFill>
              </a:rPr>
              <a:t>professionals</a:t>
            </a:r>
            <a:r>
              <a:rPr sz="1750" spc="25" dirty="0">
                <a:solidFill>
                  <a:srgbClr val="424242"/>
                </a:solidFill>
              </a:rPr>
              <a:t> </a:t>
            </a:r>
            <a:r>
              <a:rPr sz="1750" b="0" spc="100" dirty="0">
                <a:solidFill>
                  <a:srgbClr val="424242"/>
                </a:solidFill>
                <a:latin typeface="Arial"/>
                <a:cs typeface="Arial"/>
              </a:rPr>
              <a:t>with</a:t>
            </a:r>
            <a:r>
              <a:rPr sz="1750" b="0" spc="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tailored</a:t>
            </a:r>
            <a:r>
              <a:rPr sz="1750" b="0" spc="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spc="-10" dirty="0">
                <a:solidFill>
                  <a:srgbClr val="424242"/>
                </a:solidFill>
                <a:latin typeface="Arial"/>
                <a:cs typeface="Arial"/>
              </a:rPr>
              <a:t>messaging.</a:t>
            </a:r>
            <a:endParaRPr sz="1750" dirty="0">
              <a:latin typeface="Arial"/>
              <a:cs typeface="Arial"/>
            </a:endParaRPr>
          </a:p>
          <a:p>
            <a:pPr marL="469265" indent="-365125">
              <a:lnSpc>
                <a:spcPts val="2065"/>
              </a:lnSpc>
              <a:spcBef>
                <a:spcPts val="1964"/>
              </a:spcBef>
              <a:buClr>
                <a:srgbClr val="C0781B"/>
              </a:buClr>
              <a:buChar char="●"/>
              <a:tabLst>
                <a:tab pos="469265" algn="l"/>
              </a:tabLst>
            </a:pP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More</a:t>
            </a:r>
            <a:r>
              <a:rPr sz="1750" b="0" spc="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budget/spend</a:t>
            </a:r>
            <a:r>
              <a:rPr sz="1750" b="0" spc="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can</a:t>
            </a:r>
            <a:r>
              <a:rPr sz="1750" b="0" spc="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be</a:t>
            </a:r>
            <a:r>
              <a:rPr sz="1750" b="0" spc="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done</a:t>
            </a:r>
            <a:r>
              <a:rPr sz="1750" b="0" spc="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on</a:t>
            </a:r>
            <a:r>
              <a:rPr sz="1750" b="0" spc="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424242"/>
                </a:solidFill>
              </a:rPr>
              <a:t>Welingak</a:t>
            </a:r>
            <a:r>
              <a:rPr sz="1750" spc="110" dirty="0">
                <a:solidFill>
                  <a:srgbClr val="424242"/>
                </a:solidFill>
              </a:rPr>
              <a:t> </a:t>
            </a:r>
            <a:r>
              <a:rPr sz="1750" dirty="0">
                <a:solidFill>
                  <a:srgbClr val="424242"/>
                </a:solidFill>
              </a:rPr>
              <a:t>Website</a:t>
            </a:r>
            <a:r>
              <a:rPr sz="1750" spc="75" dirty="0">
                <a:solidFill>
                  <a:srgbClr val="424242"/>
                </a:solidFill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in</a:t>
            </a:r>
            <a:r>
              <a:rPr sz="1750" b="0" spc="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terms</a:t>
            </a:r>
            <a:r>
              <a:rPr sz="1750" b="0" spc="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spc="50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750" b="0" spc="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advertising,</a:t>
            </a:r>
            <a:r>
              <a:rPr sz="1750" b="0" spc="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spc="-20" dirty="0">
                <a:solidFill>
                  <a:srgbClr val="424242"/>
                </a:solidFill>
                <a:latin typeface="Arial"/>
                <a:cs typeface="Arial"/>
              </a:rPr>
              <a:t>etc.</a:t>
            </a:r>
            <a:endParaRPr sz="1750" dirty="0">
              <a:latin typeface="Arial"/>
              <a:cs typeface="Arial"/>
            </a:endParaRPr>
          </a:p>
          <a:p>
            <a:pPr marL="469900" marR="5080" indent="-365760">
              <a:lnSpc>
                <a:spcPts val="2030"/>
              </a:lnSpc>
              <a:spcBef>
                <a:spcPts val="90"/>
              </a:spcBef>
              <a:buClr>
                <a:srgbClr val="C0781B"/>
              </a:buClr>
              <a:buChar char="●"/>
              <a:tabLst>
                <a:tab pos="469900" algn="l"/>
              </a:tabLst>
            </a:pP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Incentives/discounts</a:t>
            </a:r>
            <a:r>
              <a:rPr sz="1750" b="0" spc="2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for</a:t>
            </a:r>
            <a:r>
              <a:rPr sz="1750" b="0" spc="2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providing</a:t>
            </a:r>
            <a:r>
              <a:rPr sz="1750" b="0" spc="2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reference</a:t>
            </a:r>
            <a:r>
              <a:rPr sz="1750" b="0" spc="2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spc="65" dirty="0">
                <a:solidFill>
                  <a:srgbClr val="424242"/>
                </a:solidFill>
                <a:latin typeface="Arial"/>
                <a:cs typeface="Arial"/>
              </a:rPr>
              <a:t>that</a:t>
            </a:r>
            <a:r>
              <a:rPr sz="1750" b="0" spc="2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convert</a:t>
            </a:r>
            <a:r>
              <a:rPr sz="1750" b="0" spc="2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spc="65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1750" b="0" spc="2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lead,</a:t>
            </a:r>
            <a:r>
              <a:rPr sz="1750" b="0" spc="2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encourage</a:t>
            </a:r>
            <a:r>
              <a:rPr sz="1750" b="0" spc="2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providing</a:t>
            </a:r>
            <a:r>
              <a:rPr sz="1750" b="0" spc="2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spc="-20" dirty="0">
                <a:solidFill>
                  <a:srgbClr val="424242"/>
                </a:solidFill>
                <a:latin typeface="Arial"/>
                <a:cs typeface="Arial"/>
              </a:rPr>
              <a:t>more </a:t>
            </a:r>
            <a:r>
              <a:rPr sz="1750" b="0" spc="-10" dirty="0">
                <a:solidFill>
                  <a:srgbClr val="424242"/>
                </a:solidFill>
                <a:latin typeface="Arial"/>
                <a:cs typeface="Arial"/>
              </a:rPr>
              <a:t>references.</a:t>
            </a:r>
            <a:endParaRPr sz="1750" dirty="0">
              <a:latin typeface="Arial"/>
              <a:cs typeface="Arial"/>
            </a:endParaRPr>
          </a:p>
          <a:p>
            <a:pPr marL="469900" marR="6350" indent="-365760">
              <a:lnSpc>
                <a:spcPts val="2030"/>
              </a:lnSpc>
              <a:spcBef>
                <a:spcPts val="5"/>
              </a:spcBef>
              <a:buClr>
                <a:srgbClr val="C0781B"/>
              </a:buClr>
              <a:buChar char="●"/>
              <a:tabLst>
                <a:tab pos="469900" algn="l"/>
              </a:tabLst>
            </a:pPr>
            <a:r>
              <a:rPr sz="1750" b="0" spc="55" dirty="0">
                <a:solidFill>
                  <a:srgbClr val="424242"/>
                </a:solidFill>
                <a:latin typeface="Arial"/>
                <a:cs typeface="Arial"/>
              </a:rPr>
              <a:t>Working</a:t>
            </a:r>
            <a:r>
              <a:rPr sz="1750" b="0" spc="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professionals</a:t>
            </a:r>
            <a:r>
              <a:rPr sz="1750" b="0" spc="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spc="65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1750" b="0" spc="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be</a:t>
            </a:r>
            <a:r>
              <a:rPr sz="1750" b="0" spc="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aggressively</a:t>
            </a:r>
            <a:r>
              <a:rPr sz="1750" b="0" spc="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targeted</a:t>
            </a:r>
            <a:r>
              <a:rPr sz="1750" b="0" spc="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as</a:t>
            </a:r>
            <a:r>
              <a:rPr sz="1750" b="0" spc="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they</a:t>
            </a:r>
            <a:r>
              <a:rPr sz="1750" b="0" spc="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have</a:t>
            </a:r>
            <a:r>
              <a:rPr sz="1750" b="0" spc="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high</a:t>
            </a:r>
            <a:r>
              <a:rPr sz="1750" b="0" spc="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conversion</a:t>
            </a:r>
            <a:r>
              <a:rPr sz="1750" b="0" spc="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rate</a:t>
            </a:r>
            <a:r>
              <a:rPr sz="1750" b="0" spc="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and</a:t>
            </a:r>
            <a:r>
              <a:rPr sz="1750" b="0" spc="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spc="110" dirty="0">
                <a:solidFill>
                  <a:srgbClr val="424242"/>
                </a:solidFill>
                <a:latin typeface="Arial"/>
                <a:cs typeface="Arial"/>
              </a:rPr>
              <a:t>will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have</a:t>
            </a:r>
            <a:r>
              <a:rPr sz="1750" b="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better</a:t>
            </a:r>
            <a:r>
              <a:rPr sz="1750" b="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financial</a:t>
            </a:r>
            <a:r>
              <a:rPr sz="1750" b="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situation</a:t>
            </a:r>
            <a:r>
              <a:rPr sz="1750" b="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spc="65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1750" b="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pay</a:t>
            </a:r>
            <a:r>
              <a:rPr sz="1750" b="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higher</a:t>
            </a:r>
            <a:r>
              <a:rPr sz="1750" b="0" spc="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fees</a:t>
            </a:r>
            <a:r>
              <a:rPr sz="1750" b="0" spc="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spc="-20" dirty="0">
                <a:solidFill>
                  <a:srgbClr val="424242"/>
                </a:solidFill>
                <a:latin typeface="Arial"/>
                <a:cs typeface="Arial"/>
              </a:rPr>
              <a:t>too.</a:t>
            </a:r>
            <a:endParaRPr sz="17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pc="-90" dirty="0"/>
              <a:t>To</a:t>
            </a:r>
            <a:r>
              <a:rPr spc="-20" dirty="0"/>
              <a:t> </a:t>
            </a:r>
            <a:r>
              <a:rPr dirty="0"/>
              <a:t>identify</a:t>
            </a:r>
            <a:r>
              <a:rPr spc="-90" dirty="0"/>
              <a:t> </a:t>
            </a:r>
            <a:r>
              <a:rPr spc="-25" dirty="0"/>
              <a:t>areas</a:t>
            </a:r>
            <a:r>
              <a:rPr spc="-50" dirty="0"/>
              <a:t> </a:t>
            </a:r>
            <a:r>
              <a:rPr dirty="0"/>
              <a:t>of</a:t>
            </a:r>
            <a:r>
              <a:rPr spc="-55" dirty="0"/>
              <a:t> </a:t>
            </a:r>
            <a:r>
              <a:rPr spc="-10" dirty="0"/>
              <a:t>improvement</a:t>
            </a:r>
          </a:p>
          <a:p>
            <a:pPr marL="469265" indent="-365125">
              <a:lnSpc>
                <a:spcPts val="2065"/>
              </a:lnSpc>
              <a:spcBef>
                <a:spcPts val="1685"/>
              </a:spcBef>
              <a:buClr>
                <a:srgbClr val="C0781B"/>
              </a:buClr>
              <a:buChar char="●"/>
              <a:tabLst>
                <a:tab pos="469265" algn="l"/>
              </a:tabLst>
            </a:pP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Analyze</a:t>
            </a:r>
            <a:r>
              <a:rPr sz="1750" b="0" spc="1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negative</a:t>
            </a:r>
            <a:r>
              <a:rPr sz="1750" b="0" spc="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coefficients</a:t>
            </a:r>
            <a:r>
              <a:rPr sz="1750" b="0" spc="1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in</a:t>
            </a:r>
            <a:r>
              <a:rPr sz="1750" b="0" spc="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specialization</a:t>
            </a:r>
            <a:r>
              <a:rPr sz="1750" b="0" spc="1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spc="-10" dirty="0">
                <a:solidFill>
                  <a:srgbClr val="424242"/>
                </a:solidFill>
                <a:latin typeface="Arial"/>
                <a:cs typeface="Arial"/>
              </a:rPr>
              <a:t>offerings.</a:t>
            </a:r>
            <a:endParaRPr sz="1750" dirty="0">
              <a:latin typeface="Arial"/>
              <a:cs typeface="Arial"/>
            </a:endParaRPr>
          </a:p>
          <a:p>
            <a:pPr marL="469265" indent="-365125">
              <a:lnSpc>
                <a:spcPts val="2065"/>
              </a:lnSpc>
              <a:buClr>
                <a:srgbClr val="C0781B"/>
              </a:buClr>
              <a:buChar char="●"/>
              <a:tabLst>
                <a:tab pos="469265" algn="l"/>
              </a:tabLst>
            </a:pP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Review</a:t>
            </a:r>
            <a:r>
              <a:rPr sz="1750" b="0" spc="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landing</a:t>
            </a:r>
            <a:r>
              <a:rPr sz="1750" b="0" spc="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page</a:t>
            </a:r>
            <a:r>
              <a:rPr sz="1750" b="0" spc="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submission</a:t>
            </a:r>
            <a:r>
              <a:rPr sz="1750" b="0" spc="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process</a:t>
            </a:r>
            <a:r>
              <a:rPr sz="1750" b="0" spc="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for</a:t>
            </a:r>
            <a:r>
              <a:rPr sz="1750" b="0" spc="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424242"/>
                </a:solidFill>
                <a:latin typeface="Arial"/>
                <a:cs typeface="Arial"/>
              </a:rPr>
              <a:t>areas</a:t>
            </a:r>
            <a:r>
              <a:rPr sz="1750" b="0" spc="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spc="50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750" b="0" spc="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50" b="0" spc="-10" dirty="0">
                <a:solidFill>
                  <a:srgbClr val="424242"/>
                </a:solidFill>
                <a:latin typeface="Arial"/>
                <a:cs typeface="Arial"/>
              </a:rPr>
              <a:t>improvement.</a:t>
            </a:r>
            <a:endParaRPr sz="175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pc="25" smtClean="0"/>
              <a:pPr marL="38100">
                <a:lnSpc>
                  <a:spcPct val="100000"/>
                </a:lnSpc>
                <a:spcBef>
                  <a:spcPts val="110"/>
                </a:spcBef>
              </a:pPr>
              <a:t>21</a:t>
            </a:fld>
            <a:endParaRPr spc="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4000"/>
                <a:lumMod val="116000"/>
                <a:alpha val="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Statement 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kern="0"/>
            </a:defPPr>
            <a:lvl1pPr>
              <a:defRPr sz="1200" b="0" i="0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pPr>
              <a:spcBef>
                <a:spcPts val="110"/>
              </a:spcBef>
            </a:pPr>
            <a:fld id="{81D60167-4931-47E6-BA6A-407CBD079E47}" type="slidenum">
              <a:rPr lang="en-US" spc="25">
                <a:solidFill>
                  <a:schemeClr val="tx1">
                    <a:alpha val="60000"/>
                  </a:schemeClr>
                </a:solidFill>
                <a:latin typeface="+mn-lt"/>
                <a:cs typeface="+mn-cs"/>
              </a:rPr>
              <a:pPr>
                <a:spcBef>
                  <a:spcPts val="110"/>
                </a:spcBef>
              </a:pPr>
              <a:t>3</a:t>
            </a:fld>
            <a:endParaRPr lang="en-US" spc="25">
              <a:solidFill>
                <a:schemeClr val="tx1">
                  <a:alpha val="6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6" name="Picture 5" descr="Exclamation mark on a yellow background">
            <a:extLst>
              <a:ext uri="{FF2B5EF4-FFF2-40B4-BE49-F238E27FC236}">
                <a16:creationId xmlns:a16="http://schemas.microsoft.com/office/drawing/2014/main" id="{10007A72-06FB-632F-F34C-34AC3CA710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998" r="-1" b="-1"/>
          <a:stretch/>
        </p:blipFill>
        <p:spPr>
          <a:xfrm>
            <a:off x="279143" y="1960374"/>
            <a:ext cx="5221625" cy="293725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indent="-228600">
              <a:lnSpc>
                <a:spcPct val="90000"/>
              </a:lnSpc>
              <a:spcBef>
                <a:spcPts val="990"/>
              </a:spcBef>
              <a:buClr>
                <a:srgbClr val="D5BB1E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700" b="1" spc="-10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pPr marL="240665" indent="-228600">
              <a:lnSpc>
                <a:spcPct val="90000"/>
              </a:lnSpc>
              <a:spcBef>
                <a:spcPts val="800"/>
              </a:spcBef>
              <a:buClr>
                <a:srgbClr val="D5BB1E"/>
              </a:buClr>
              <a:buSzPct val="110000"/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X</a:t>
            </a:r>
            <a:r>
              <a:rPr lang="en-US" sz="1700" spc="-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 spc="-10">
                <a:solidFill>
                  <a:schemeClr val="tx1">
                    <a:alpha val="80000"/>
                  </a:schemeClr>
                </a:solidFill>
              </a:rPr>
              <a:t>Education</a:t>
            </a:r>
            <a:r>
              <a:rPr lang="en-US" sz="1700" spc="-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gets</a:t>
            </a:r>
            <a:r>
              <a:rPr lang="en-US" sz="1700" spc="-1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a</a:t>
            </a:r>
            <a:r>
              <a:rPr lang="en-US" sz="1700" spc="-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 spc="70">
                <a:solidFill>
                  <a:schemeClr val="tx1">
                    <a:alpha val="80000"/>
                  </a:schemeClr>
                </a:solidFill>
              </a:rPr>
              <a:t>lot</a:t>
            </a:r>
            <a:r>
              <a:rPr lang="en-US" sz="1700" spc="-1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of</a:t>
            </a:r>
            <a:r>
              <a:rPr lang="en-US" sz="1700" spc="-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 spc="-10">
                <a:solidFill>
                  <a:schemeClr val="tx1">
                    <a:alpha val="80000"/>
                  </a:schemeClr>
                </a:solidFill>
              </a:rPr>
              <a:t>leads,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its</a:t>
            </a:r>
            <a:r>
              <a:rPr lang="en-US" sz="1700" spc="-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lead</a:t>
            </a:r>
            <a:r>
              <a:rPr lang="en-US" sz="1700" spc="-10">
                <a:solidFill>
                  <a:schemeClr val="tx1">
                    <a:alpha val="80000"/>
                  </a:schemeClr>
                </a:solidFill>
              </a:rPr>
              <a:t> conversion</a:t>
            </a:r>
            <a:r>
              <a:rPr lang="en-US" sz="1700" spc="-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rate</a:t>
            </a:r>
            <a:r>
              <a:rPr lang="en-US" sz="1700" spc="-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is</a:t>
            </a:r>
            <a:r>
              <a:rPr lang="en-US" sz="1700" spc="-1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very</a:t>
            </a:r>
            <a:r>
              <a:rPr lang="en-US" sz="1700" spc="-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poor</a:t>
            </a:r>
            <a:r>
              <a:rPr lang="en-US" sz="1700" spc="-1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at</a:t>
            </a:r>
            <a:r>
              <a:rPr lang="en-US" sz="1700" spc="-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around</a:t>
            </a:r>
            <a:r>
              <a:rPr lang="en-US" sz="1700" spc="-1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 spc="40">
                <a:solidFill>
                  <a:schemeClr val="tx1">
                    <a:alpha val="80000"/>
                  </a:schemeClr>
                </a:solidFill>
              </a:rPr>
              <a:t>30%</a:t>
            </a:r>
          </a:p>
          <a:p>
            <a:pPr marL="22861" indent="-228600">
              <a:lnSpc>
                <a:spcPct val="90000"/>
              </a:lnSpc>
              <a:spcBef>
                <a:spcPts val="800"/>
              </a:spcBef>
              <a:buClr>
                <a:srgbClr val="D5BB1E"/>
              </a:buClr>
              <a:buSzPct val="110000"/>
              <a:buFont typeface="Arial" panose="020B0604020202020204" pitchFamily="34" charset="0"/>
              <a:buChar char="•"/>
              <a:tabLst>
                <a:tab pos="240665" algn="l"/>
              </a:tabLst>
            </a:pPr>
            <a:endParaRPr lang="en-US" sz="1700">
              <a:solidFill>
                <a:schemeClr val="tx1">
                  <a:alpha val="80000"/>
                </a:schemeClr>
              </a:solidFill>
            </a:endParaRPr>
          </a:p>
          <a:p>
            <a:pPr marL="241300" marR="20320" indent="-228600">
              <a:lnSpc>
                <a:spcPct val="90000"/>
              </a:lnSpc>
              <a:spcBef>
                <a:spcPts val="1025"/>
              </a:spcBef>
              <a:buClr>
                <a:srgbClr val="D5BB1E"/>
              </a:buClr>
              <a:buSzPct val="110000"/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X</a:t>
            </a:r>
            <a:r>
              <a:rPr lang="en-US" sz="1700" spc="29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Education</a:t>
            </a:r>
            <a:r>
              <a:rPr lang="en-US" sz="1700" spc="30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wants</a:t>
            </a:r>
            <a:r>
              <a:rPr lang="en-US" sz="1700" spc="30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to</a:t>
            </a:r>
            <a:r>
              <a:rPr lang="en-US" sz="1700" spc="30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make</a:t>
            </a:r>
            <a:r>
              <a:rPr lang="en-US" sz="1700" spc="30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lead</a:t>
            </a:r>
            <a:r>
              <a:rPr lang="en-US" sz="1700" spc="30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conversion</a:t>
            </a:r>
            <a:r>
              <a:rPr lang="en-US" sz="1700" spc="30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process</a:t>
            </a:r>
            <a:r>
              <a:rPr lang="en-US" sz="1700" spc="30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more</a:t>
            </a:r>
            <a:r>
              <a:rPr lang="en-US" sz="1700" spc="30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efficient</a:t>
            </a:r>
            <a:r>
              <a:rPr lang="en-US" sz="1700" spc="30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by</a:t>
            </a:r>
            <a:r>
              <a:rPr lang="en-US" sz="1700" spc="30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identifying</a:t>
            </a:r>
            <a:r>
              <a:rPr lang="en-US" sz="1700" spc="30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the</a:t>
            </a:r>
            <a:r>
              <a:rPr lang="en-US" sz="1700" spc="30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most</a:t>
            </a:r>
            <a:r>
              <a:rPr lang="en-US" sz="1700" spc="30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 spc="-10">
                <a:solidFill>
                  <a:schemeClr val="tx1">
                    <a:alpha val="80000"/>
                  </a:schemeClr>
                </a:solidFill>
              </a:rPr>
              <a:t>potential leads,</a:t>
            </a:r>
            <a:r>
              <a:rPr lang="en-US" sz="1700" spc="-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also</a:t>
            </a:r>
            <a:r>
              <a:rPr lang="en-US" sz="1700" spc="-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known</a:t>
            </a:r>
            <a:r>
              <a:rPr lang="en-US" sz="1700" spc="-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 spc="-10">
                <a:solidFill>
                  <a:schemeClr val="tx1">
                    <a:alpha val="80000"/>
                  </a:schemeClr>
                </a:solidFill>
              </a:rPr>
              <a:t>as</a:t>
            </a:r>
            <a:r>
              <a:rPr lang="en-US" sz="1700" spc="-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 spc="50">
                <a:solidFill>
                  <a:schemeClr val="tx1">
                    <a:alpha val="80000"/>
                  </a:schemeClr>
                </a:solidFill>
              </a:rPr>
              <a:t>Hot</a:t>
            </a:r>
            <a:r>
              <a:rPr lang="en-US" sz="1700" spc="-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 spc="-10">
                <a:solidFill>
                  <a:schemeClr val="tx1">
                    <a:alpha val="80000"/>
                  </a:schemeClr>
                </a:solidFill>
              </a:rPr>
              <a:t>Leads</a:t>
            </a:r>
          </a:p>
          <a:p>
            <a:pPr marL="22860" marR="20320" indent="-228600">
              <a:lnSpc>
                <a:spcPct val="90000"/>
              </a:lnSpc>
              <a:spcBef>
                <a:spcPts val="1025"/>
              </a:spcBef>
              <a:buClr>
                <a:srgbClr val="D5BB1E"/>
              </a:buClr>
              <a:buSzPct val="110000"/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US" sz="1700">
              <a:solidFill>
                <a:schemeClr val="tx1">
                  <a:alpha val="80000"/>
                </a:schemeClr>
              </a:solidFill>
            </a:endParaRPr>
          </a:p>
          <a:p>
            <a:pPr marL="241300" marR="5080" indent="-228600">
              <a:lnSpc>
                <a:spcPct val="90000"/>
              </a:lnSpc>
              <a:spcBef>
                <a:spcPts val="990"/>
              </a:spcBef>
              <a:buClr>
                <a:srgbClr val="D5BB1E"/>
              </a:buClr>
              <a:buSzPct val="110000"/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Their</a:t>
            </a:r>
            <a:r>
              <a:rPr lang="en-US" sz="1700" spc="4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sales</a:t>
            </a:r>
            <a:r>
              <a:rPr lang="en-US" sz="1700" spc="4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team</a:t>
            </a:r>
            <a:r>
              <a:rPr lang="en-US" sz="1700" spc="42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 spc="60">
                <a:solidFill>
                  <a:schemeClr val="tx1">
                    <a:alpha val="80000"/>
                  </a:schemeClr>
                </a:solidFill>
              </a:rPr>
              <a:t>want</a:t>
            </a:r>
            <a:r>
              <a:rPr lang="en-US" sz="1700" spc="4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to</a:t>
            </a:r>
            <a:r>
              <a:rPr lang="en-US" sz="1700" spc="4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know</a:t>
            </a:r>
            <a:r>
              <a:rPr lang="en-US" sz="1700" spc="42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these</a:t>
            </a:r>
            <a:r>
              <a:rPr lang="en-US" sz="1700" spc="4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potential</a:t>
            </a:r>
            <a:r>
              <a:rPr lang="en-US" sz="1700" spc="42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set</a:t>
            </a:r>
            <a:r>
              <a:rPr lang="en-US" sz="1700" spc="4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of</a:t>
            </a:r>
            <a:r>
              <a:rPr lang="en-US" sz="1700" spc="4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leads,</a:t>
            </a:r>
            <a:r>
              <a:rPr lang="en-US" sz="1700" spc="42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which</a:t>
            </a:r>
            <a:r>
              <a:rPr lang="en-US" sz="1700" spc="4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they</a:t>
            </a:r>
            <a:r>
              <a:rPr lang="en-US" sz="1700" spc="42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 spc="114">
                <a:solidFill>
                  <a:schemeClr val="tx1">
                    <a:alpha val="80000"/>
                  </a:schemeClr>
                </a:solidFill>
              </a:rPr>
              <a:t>will</a:t>
            </a:r>
            <a:r>
              <a:rPr lang="en-US" sz="1700" spc="4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be</a:t>
            </a:r>
            <a:r>
              <a:rPr lang="en-US" sz="1700" spc="4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focusing</a:t>
            </a:r>
            <a:r>
              <a:rPr lang="en-US" sz="1700" spc="42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more</a:t>
            </a:r>
            <a:r>
              <a:rPr lang="en-US" sz="1700" spc="41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 spc="-25">
                <a:solidFill>
                  <a:schemeClr val="tx1">
                    <a:alpha val="80000"/>
                  </a:schemeClr>
                </a:solidFill>
              </a:rPr>
              <a:t>on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communicating</a:t>
            </a:r>
            <a:r>
              <a:rPr lang="en-US" sz="1700" spc="4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rather</a:t>
            </a:r>
            <a:r>
              <a:rPr lang="en-US" sz="1700" spc="4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than</a:t>
            </a:r>
            <a:r>
              <a:rPr lang="en-US" sz="1700" spc="4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making</a:t>
            </a:r>
            <a:r>
              <a:rPr lang="en-US" sz="1700" spc="4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calls</a:t>
            </a:r>
            <a:r>
              <a:rPr lang="en-US" sz="1700" spc="4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</a:rPr>
              <a:t>to</a:t>
            </a:r>
            <a:r>
              <a:rPr lang="en-US" sz="1700" spc="45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700" spc="-10">
                <a:solidFill>
                  <a:schemeClr val="tx1">
                    <a:alpha val="80000"/>
                  </a:schemeClr>
                </a:solidFill>
              </a:rPr>
              <a:t>everyone.</a:t>
            </a:r>
            <a:endParaRPr lang="en-US" sz="170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Bef>
                <a:spcPts val="1620"/>
              </a:spcBef>
              <a:buClr>
                <a:srgbClr val="D5BB1E"/>
              </a:buClr>
              <a:buSzPct val="110000"/>
              <a:buFont typeface="Arial" panose="020B0604020202020204" pitchFamily="34" charset="0"/>
              <a:buChar char="•"/>
            </a:pPr>
            <a:endParaRPr lang="en-US" sz="1700">
              <a:solidFill>
                <a:schemeClr val="tx1">
                  <a:alpha val="80000"/>
                </a:schemeClr>
              </a:solidFill>
            </a:endParaRPr>
          </a:p>
          <a:p>
            <a:pPr marL="12700" indent="-228600">
              <a:lnSpc>
                <a:spcPct val="90000"/>
              </a:lnSpc>
              <a:buClr>
                <a:srgbClr val="D5BB1E"/>
              </a:buClr>
              <a:buSzPct val="110000"/>
              <a:buFont typeface="Arial" panose="020B0604020202020204" pitchFamily="34" charset="0"/>
              <a:buChar char="•"/>
            </a:pPr>
            <a:endParaRPr lang="en-US" sz="17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4000"/>
                <a:lumMod val="116000"/>
                <a:alpha val="40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60" dirty="0"/>
              <a:t>Analysis</a:t>
            </a:r>
            <a:r>
              <a:rPr spc="-90" dirty="0"/>
              <a:t> </a:t>
            </a:r>
            <a:r>
              <a:rPr spc="-114" dirty="0"/>
              <a:t>Approach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pc="25" smtClean="0"/>
              <a:pPr marL="38100">
                <a:lnSpc>
                  <a:spcPct val="100000"/>
                </a:lnSpc>
                <a:spcBef>
                  <a:spcPts val="110"/>
                </a:spcBef>
              </a:pPr>
              <a:t>4</a:t>
            </a:fld>
            <a:endParaRPr spc="25" dirty="0"/>
          </a:p>
        </p:txBody>
      </p:sp>
      <p:grpSp>
        <p:nvGrpSpPr>
          <p:cNvPr id="3" name="object 3"/>
          <p:cNvGrpSpPr/>
          <p:nvPr/>
        </p:nvGrpSpPr>
        <p:grpSpPr>
          <a:xfrm>
            <a:off x="249625" y="955674"/>
            <a:ext cx="11873230" cy="4712335"/>
            <a:chOff x="249625" y="955674"/>
            <a:chExt cx="11873230" cy="4712335"/>
          </a:xfrm>
        </p:grpSpPr>
        <p:sp>
          <p:nvSpPr>
            <p:cNvPr id="4" name="object 4"/>
            <p:cNvSpPr/>
            <p:nvPr/>
          </p:nvSpPr>
          <p:spPr>
            <a:xfrm>
              <a:off x="1131130" y="955674"/>
              <a:ext cx="10991850" cy="4712335"/>
            </a:xfrm>
            <a:custGeom>
              <a:avLst/>
              <a:gdLst/>
              <a:ahLst/>
              <a:cxnLst/>
              <a:rect l="l" t="t" r="r" b="b"/>
              <a:pathLst>
                <a:path w="10991850" h="4712335">
                  <a:moveTo>
                    <a:pt x="6897287" y="4711795"/>
                  </a:moveTo>
                  <a:lnTo>
                    <a:pt x="6897287" y="3533846"/>
                  </a:lnTo>
                  <a:lnTo>
                    <a:pt x="0" y="3533846"/>
                  </a:lnTo>
                  <a:lnTo>
                    <a:pt x="0" y="1177948"/>
                  </a:lnTo>
                  <a:lnTo>
                    <a:pt x="6897287" y="1177948"/>
                  </a:lnTo>
                  <a:lnTo>
                    <a:pt x="6897287" y="0"/>
                  </a:lnTo>
                  <a:lnTo>
                    <a:pt x="10991459" y="2355897"/>
                  </a:lnTo>
                  <a:lnTo>
                    <a:pt x="6897287" y="4711795"/>
                  </a:lnTo>
                  <a:close/>
                </a:path>
              </a:pathLst>
            </a:custGeom>
            <a:solidFill>
              <a:srgbClr val="CDCE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5974" y="2320170"/>
              <a:ext cx="1600200" cy="1844675"/>
            </a:xfrm>
            <a:custGeom>
              <a:avLst/>
              <a:gdLst/>
              <a:ahLst/>
              <a:cxnLst/>
              <a:rect l="l" t="t" r="r" b="b"/>
              <a:pathLst>
                <a:path w="1600200" h="1844675">
                  <a:moveTo>
                    <a:pt x="1333332" y="1844424"/>
                  </a:moveTo>
                  <a:lnTo>
                    <a:pt x="266672" y="1844424"/>
                  </a:lnTo>
                  <a:lnTo>
                    <a:pt x="218738" y="1840127"/>
                  </a:lnTo>
                  <a:lnTo>
                    <a:pt x="173622" y="1827740"/>
                  </a:lnTo>
                  <a:lnTo>
                    <a:pt x="132078" y="1808015"/>
                  </a:lnTo>
                  <a:lnTo>
                    <a:pt x="94858" y="1781706"/>
                  </a:lnTo>
                  <a:lnTo>
                    <a:pt x="62718" y="1749565"/>
                  </a:lnTo>
                  <a:lnTo>
                    <a:pt x="36408" y="1712346"/>
                  </a:lnTo>
                  <a:lnTo>
                    <a:pt x="16683" y="1670801"/>
                  </a:lnTo>
                  <a:lnTo>
                    <a:pt x="4296" y="1625685"/>
                  </a:lnTo>
                  <a:lnTo>
                    <a:pt x="0" y="1577750"/>
                  </a:lnTo>
                  <a:lnTo>
                    <a:pt x="0" y="266672"/>
                  </a:lnTo>
                  <a:lnTo>
                    <a:pt x="4296" y="218738"/>
                  </a:lnTo>
                  <a:lnTo>
                    <a:pt x="16683" y="173622"/>
                  </a:lnTo>
                  <a:lnTo>
                    <a:pt x="36408" y="132077"/>
                  </a:lnTo>
                  <a:lnTo>
                    <a:pt x="62718" y="94858"/>
                  </a:lnTo>
                  <a:lnTo>
                    <a:pt x="94858" y="62718"/>
                  </a:lnTo>
                  <a:lnTo>
                    <a:pt x="132078" y="36408"/>
                  </a:lnTo>
                  <a:lnTo>
                    <a:pt x="173622" y="16683"/>
                  </a:lnTo>
                  <a:lnTo>
                    <a:pt x="218738" y="4296"/>
                  </a:lnTo>
                  <a:lnTo>
                    <a:pt x="266672" y="0"/>
                  </a:lnTo>
                  <a:lnTo>
                    <a:pt x="1333332" y="0"/>
                  </a:lnTo>
                  <a:lnTo>
                    <a:pt x="1385601" y="5171"/>
                  </a:lnTo>
                  <a:lnTo>
                    <a:pt x="1435384" y="20299"/>
                  </a:lnTo>
                  <a:lnTo>
                    <a:pt x="1481283" y="44804"/>
                  </a:lnTo>
                  <a:lnTo>
                    <a:pt x="1521899" y="78106"/>
                  </a:lnTo>
                  <a:lnTo>
                    <a:pt x="1555201" y="118722"/>
                  </a:lnTo>
                  <a:lnTo>
                    <a:pt x="1579706" y="164621"/>
                  </a:lnTo>
                  <a:lnTo>
                    <a:pt x="1594834" y="214404"/>
                  </a:lnTo>
                  <a:lnTo>
                    <a:pt x="1600005" y="266672"/>
                  </a:lnTo>
                  <a:lnTo>
                    <a:pt x="1600005" y="1577750"/>
                  </a:lnTo>
                  <a:lnTo>
                    <a:pt x="1595709" y="1625685"/>
                  </a:lnTo>
                  <a:lnTo>
                    <a:pt x="1583322" y="1670801"/>
                  </a:lnTo>
                  <a:lnTo>
                    <a:pt x="1563597" y="1712346"/>
                  </a:lnTo>
                  <a:lnTo>
                    <a:pt x="1537287" y="1749565"/>
                  </a:lnTo>
                  <a:lnTo>
                    <a:pt x="1505147" y="1781706"/>
                  </a:lnTo>
                  <a:lnTo>
                    <a:pt x="1467927" y="1808015"/>
                  </a:lnTo>
                  <a:lnTo>
                    <a:pt x="1426383" y="1827740"/>
                  </a:lnTo>
                  <a:lnTo>
                    <a:pt x="1381267" y="1840127"/>
                  </a:lnTo>
                  <a:lnTo>
                    <a:pt x="1333332" y="1844424"/>
                  </a:lnTo>
                  <a:close/>
                </a:path>
              </a:pathLst>
            </a:custGeom>
            <a:solidFill>
              <a:srgbClr val="FF843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255975" y="2320170"/>
              <a:ext cx="1600200" cy="1844675"/>
            </a:xfrm>
            <a:custGeom>
              <a:avLst/>
              <a:gdLst/>
              <a:ahLst/>
              <a:cxnLst/>
              <a:rect l="l" t="t" r="r" b="b"/>
              <a:pathLst>
                <a:path w="1600200" h="1844675">
                  <a:moveTo>
                    <a:pt x="0" y="266672"/>
                  </a:moveTo>
                  <a:lnTo>
                    <a:pt x="4296" y="218738"/>
                  </a:lnTo>
                  <a:lnTo>
                    <a:pt x="16683" y="173622"/>
                  </a:lnTo>
                  <a:lnTo>
                    <a:pt x="36408" y="132077"/>
                  </a:lnTo>
                  <a:lnTo>
                    <a:pt x="62718" y="94858"/>
                  </a:lnTo>
                  <a:lnTo>
                    <a:pt x="94858" y="62718"/>
                  </a:lnTo>
                  <a:lnTo>
                    <a:pt x="132078" y="36408"/>
                  </a:lnTo>
                  <a:lnTo>
                    <a:pt x="173622" y="16683"/>
                  </a:lnTo>
                  <a:lnTo>
                    <a:pt x="218738" y="4296"/>
                  </a:lnTo>
                  <a:lnTo>
                    <a:pt x="266672" y="0"/>
                  </a:lnTo>
                  <a:lnTo>
                    <a:pt x="1333332" y="0"/>
                  </a:lnTo>
                  <a:lnTo>
                    <a:pt x="1385601" y="5171"/>
                  </a:lnTo>
                  <a:lnTo>
                    <a:pt x="1435384" y="20299"/>
                  </a:lnTo>
                  <a:lnTo>
                    <a:pt x="1481283" y="44804"/>
                  </a:lnTo>
                  <a:lnTo>
                    <a:pt x="1521899" y="78106"/>
                  </a:lnTo>
                  <a:lnTo>
                    <a:pt x="1555201" y="118722"/>
                  </a:lnTo>
                  <a:lnTo>
                    <a:pt x="1579706" y="164621"/>
                  </a:lnTo>
                  <a:lnTo>
                    <a:pt x="1594834" y="214404"/>
                  </a:lnTo>
                  <a:lnTo>
                    <a:pt x="1600005" y="266672"/>
                  </a:lnTo>
                  <a:lnTo>
                    <a:pt x="1600005" y="1577750"/>
                  </a:lnTo>
                  <a:lnTo>
                    <a:pt x="1595709" y="1625685"/>
                  </a:lnTo>
                  <a:lnTo>
                    <a:pt x="1583322" y="1670801"/>
                  </a:lnTo>
                  <a:lnTo>
                    <a:pt x="1563597" y="1712346"/>
                  </a:lnTo>
                  <a:lnTo>
                    <a:pt x="1537287" y="1749565"/>
                  </a:lnTo>
                  <a:lnTo>
                    <a:pt x="1505147" y="1781706"/>
                  </a:lnTo>
                  <a:lnTo>
                    <a:pt x="1467927" y="1808015"/>
                  </a:lnTo>
                  <a:lnTo>
                    <a:pt x="1426383" y="1827740"/>
                  </a:lnTo>
                  <a:lnTo>
                    <a:pt x="1381267" y="1840127"/>
                  </a:lnTo>
                  <a:lnTo>
                    <a:pt x="1333332" y="1844424"/>
                  </a:lnTo>
                  <a:lnTo>
                    <a:pt x="266672" y="1844424"/>
                  </a:lnTo>
                  <a:lnTo>
                    <a:pt x="218738" y="1840127"/>
                  </a:lnTo>
                  <a:lnTo>
                    <a:pt x="173622" y="1827740"/>
                  </a:lnTo>
                  <a:lnTo>
                    <a:pt x="132078" y="1808015"/>
                  </a:lnTo>
                  <a:lnTo>
                    <a:pt x="94858" y="1781706"/>
                  </a:lnTo>
                  <a:lnTo>
                    <a:pt x="62718" y="1749565"/>
                  </a:lnTo>
                  <a:lnTo>
                    <a:pt x="36408" y="1712346"/>
                  </a:lnTo>
                  <a:lnTo>
                    <a:pt x="16683" y="1670801"/>
                  </a:lnTo>
                  <a:lnTo>
                    <a:pt x="4296" y="1625685"/>
                  </a:lnTo>
                  <a:lnTo>
                    <a:pt x="0" y="1577750"/>
                  </a:lnTo>
                  <a:lnTo>
                    <a:pt x="0" y="266672"/>
                  </a:lnTo>
                  <a:close/>
                </a:path>
              </a:pathLst>
            </a:custGeom>
            <a:ln w="12699">
              <a:solidFill>
                <a:srgbClr val="8DD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61250" y="2967954"/>
            <a:ext cx="1188720" cy="1087476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cs typeface="Calibri"/>
              </a:rPr>
              <a:t>Cleaning</a:t>
            </a:r>
            <a:r>
              <a:rPr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cs typeface="Calibri"/>
              </a:rPr>
              <a:t>:</a:t>
            </a:r>
          </a:p>
          <a:p>
            <a:pPr marL="12065" marR="5080" algn="ctr">
              <a:lnSpc>
                <a:spcPts val="1400"/>
              </a:lnSpc>
              <a:spcBef>
                <a:spcPts val="515"/>
              </a:spcBef>
            </a:pPr>
            <a:r>
              <a:rPr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cs typeface="Calibri"/>
              </a:rPr>
              <a:t>Loa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cs typeface="Calibri"/>
              </a:rPr>
              <a:t>Data</a:t>
            </a:r>
            <a:r>
              <a:rPr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cs typeface="Calibri"/>
              </a:rPr>
              <a:t>ding</a:t>
            </a:r>
            <a:r>
              <a:rPr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cs typeface="Calibri"/>
              </a:rPr>
              <a:t> Data Set, understanding &amp; cleaning data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929632" y="2313820"/>
            <a:ext cx="1612900" cy="1857375"/>
            <a:chOff x="1929632" y="2313820"/>
            <a:chExt cx="1612900" cy="1857375"/>
          </a:xfrm>
        </p:grpSpPr>
        <p:sp>
          <p:nvSpPr>
            <p:cNvPr id="9" name="object 9"/>
            <p:cNvSpPr/>
            <p:nvPr/>
          </p:nvSpPr>
          <p:spPr>
            <a:xfrm>
              <a:off x="1935982" y="2320169"/>
              <a:ext cx="1600200" cy="1844675"/>
            </a:xfrm>
            <a:custGeom>
              <a:avLst/>
              <a:gdLst/>
              <a:ahLst/>
              <a:cxnLst/>
              <a:rect l="l" t="t" r="r" b="b"/>
              <a:pathLst>
                <a:path w="1600200" h="1844675">
                  <a:moveTo>
                    <a:pt x="1333332" y="1844424"/>
                  </a:moveTo>
                  <a:lnTo>
                    <a:pt x="266672" y="1844424"/>
                  </a:lnTo>
                  <a:lnTo>
                    <a:pt x="218738" y="1840127"/>
                  </a:lnTo>
                  <a:lnTo>
                    <a:pt x="173622" y="1827740"/>
                  </a:lnTo>
                  <a:lnTo>
                    <a:pt x="132077" y="1808015"/>
                  </a:lnTo>
                  <a:lnTo>
                    <a:pt x="94858" y="1781706"/>
                  </a:lnTo>
                  <a:lnTo>
                    <a:pt x="62718" y="1749565"/>
                  </a:lnTo>
                  <a:lnTo>
                    <a:pt x="36408" y="1712346"/>
                  </a:lnTo>
                  <a:lnTo>
                    <a:pt x="16683" y="1670801"/>
                  </a:lnTo>
                  <a:lnTo>
                    <a:pt x="4296" y="1625685"/>
                  </a:lnTo>
                  <a:lnTo>
                    <a:pt x="0" y="1577750"/>
                  </a:lnTo>
                  <a:lnTo>
                    <a:pt x="0" y="266672"/>
                  </a:lnTo>
                  <a:lnTo>
                    <a:pt x="4296" y="218738"/>
                  </a:lnTo>
                  <a:lnTo>
                    <a:pt x="16683" y="173622"/>
                  </a:lnTo>
                  <a:lnTo>
                    <a:pt x="36408" y="132077"/>
                  </a:lnTo>
                  <a:lnTo>
                    <a:pt x="62718" y="94858"/>
                  </a:lnTo>
                  <a:lnTo>
                    <a:pt x="94858" y="62718"/>
                  </a:lnTo>
                  <a:lnTo>
                    <a:pt x="132077" y="36408"/>
                  </a:lnTo>
                  <a:lnTo>
                    <a:pt x="173622" y="16683"/>
                  </a:lnTo>
                  <a:lnTo>
                    <a:pt x="218738" y="4296"/>
                  </a:lnTo>
                  <a:lnTo>
                    <a:pt x="266672" y="0"/>
                  </a:lnTo>
                  <a:lnTo>
                    <a:pt x="1333332" y="0"/>
                  </a:lnTo>
                  <a:lnTo>
                    <a:pt x="1385601" y="5171"/>
                  </a:lnTo>
                  <a:lnTo>
                    <a:pt x="1435384" y="20299"/>
                  </a:lnTo>
                  <a:lnTo>
                    <a:pt x="1481283" y="44804"/>
                  </a:lnTo>
                  <a:lnTo>
                    <a:pt x="1521899" y="78106"/>
                  </a:lnTo>
                  <a:lnTo>
                    <a:pt x="1555201" y="118722"/>
                  </a:lnTo>
                  <a:lnTo>
                    <a:pt x="1579706" y="164621"/>
                  </a:lnTo>
                  <a:lnTo>
                    <a:pt x="1594834" y="214404"/>
                  </a:lnTo>
                  <a:lnTo>
                    <a:pt x="1600005" y="266672"/>
                  </a:lnTo>
                  <a:lnTo>
                    <a:pt x="1600005" y="1577750"/>
                  </a:lnTo>
                  <a:lnTo>
                    <a:pt x="1595709" y="1625685"/>
                  </a:lnTo>
                  <a:lnTo>
                    <a:pt x="1583322" y="1670801"/>
                  </a:lnTo>
                  <a:lnTo>
                    <a:pt x="1563597" y="1712346"/>
                  </a:lnTo>
                  <a:lnTo>
                    <a:pt x="1537287" y="1749565"/>
                  </a:lnTo>
                  <a:lnTo>
                    <a:pt x="1505147" y="1781706"/>
                  </a:lnTo>
                  <a:lnTo>
                    <a:pt x="1467927" y="1808015"/>
                  </a:lnTo>
                  <a:lnTo>
                    <a:pt x="1426383" y="1827740"/>
                  </a:lnTo>
                  <a:lnTo>
                    <a:pt x="1381267" y="1840127"/>
                  </a:lnTo>
                  <a:lnTo>
                    <a:pt x="1333332" y="1844424"/>
                  </a:lnTo>
                  <a:close/>
                </a:path>
              </a:pathLst>
            </a:custGeom>
            <a:solidFill>
              <a:srgbClr val="FDB28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935982" y="2320170"/>
              <a:ext cx="1600200" cy="1844675"/>
            </a:xfrm>
            <a:custGeom>
              <a:avLst/>
              <a:gdLst/>
              <a:ahLst/>
              <a:cxnLst/>
              <a:rect l="l" t="t" r="r" b="b"/>
              <a:pathLst>
                <a:path w="1600200" h="1844675">
                  <a:moveTo>
                    <a:pt x="0" y="266672"/>
                  </a:moveTo>
                  <a:lnTo>
                    <a:pt x="4296" y="218738"/>
                  </a:lnTo>
                  <a:lnTo>
                    <a:pt x="16683" y="173622"/>
                  </a:lnTo>
                  <a:lnTo>
                    <a:pt x="36408" y="132077"/>
                  </a:lnTo>
                  <a:lnTo>
                    <a:pt x="62718" y="94858"/>
                  </a:lnTo>
                  <a:lnTo>
                    <a:pt x="94858" y="62718"/>
                  </a:lnTo>
                  <a:lnTo>
                    <a:pt x="132077" y="36408"/>
                  </a:lnTo>
                  <a:lnTo>
                    <a:pt x="173622" y="16683"/>
                  </a:lnTo>
                  <a:lnTo>
                    <a:pt x="218738" y="4296"/>
                  </a:lnTo>
                  <a:lnTo>
                    <a:pt x="266672" y="0"/>
                  </a:lnTo>
                  <a:lnTo>
                    <a:pt x="1333332" y="0"/>
                  </a:lnTo>
                  <a:lnTo>
                    <a:pt x="1385601" y="5171"/>
                  </a:lnTo>
                  <a:lnTo>
                    <a:pt x="1435384" y="20299"/>
                  </a:lnTo>
                  <a:lnTo>
                    <a:pt x="1481283" y="44804"/>
                  </a:lnTo>
                  <a:lnTo>
                    <a:pt x="1521899" y="78106"/>
                  </a:lnTo>
                  <a:lnTo>
                    <a:pt x="1555201" y="118722"/>
                  </a:lnTo>
                  <a:lnTo>
                    <a:pt x="1579706" y="164621"/>
                  </a:lnTo>
                  <a:lnTo>
                    <a:pt x="1594834" y="214404"/>
                  </a:lnTo>
                  <a:lnTo>
                    <a:pt x="1600005" y="266672"/>
                  </a:lnTo>
                  <a:lnTo>
                    <a:pt x="1600005" y="1577750"/>
                  </a:lnTo>
                  <a:lnTo>
                    <a:pt x="1595709" y="1625685"/>
                  </a:lnTo>
                  <a:lnTo>
                    <a:pt x="1583322" y="1670801"/>
                  </a:lnTo>
                  <a:lnTo>
                    <a:pt x="1563597" y="1712346"/>
                  </a:lnTo>
                  <a:lnTo>
                    <a:pt x="1537287" y="1749565"/>
                  </a:lnTo>
                  <a:lnTo>
                    <a:pt x="1505147" y="1781706"/>
                  </a:lnTo>
                  <a:lnTo>
                    <a:pt x="1467927" y="1808015"/>
                  </a:lnTo>
                  <a:lnTo>
                    <a:pt x="1426383" y="1827740"/>
                  </a:lnTo>
                  <a:lnTo>
                    <a:pt x="1381267" y="1840127"/>
                  </a:lnTo>
                  <a:lnTo>
                    <a:pt x="1333332" y="1844424"/>
                  </a:lnTo>
                  <a:lnTo>
                    <a:pt x="266672" y="1844424"/>
                  </a:lnTo>
                  <a:lnTo>
                    <a:pt x="218738" y="1840127"/>
                  </a:lnTo>
                  <a:lnTo>
                    <a:pt x="173622" y="1827740"/>
                  </a:lnTo>
                  <a:lnTo>
                    <a:pt x="132077" y="1808015"/>
                  </a:lnTo>
                  <a:lnTo>
                    <a:pt x="94858" y="1781706"/>
                  </a:lnTo>
                  <a:lnTo>
                    <a:pt x="62718" y="1749565"/>
                  </a:lnTo>
                  <a:lnTo>
                    <a:pt x="36408" y="1712346"/>
                  </a:lnTo>
                  <a:lnTo>
                    <a:pt x="16683" y="1670801"/>
                  </a:lnTo>
                  <a:lnTo>
                    <a:pt x="4296" y="1625685"/>
                  </a:lnTo>
                  <a:lnTo>
                    <a:pt x="0" y="1577750"/>
                  </a:lnTo>
                  <a:lnTo>
                    <a:pt x="0" y="266672"/>
                  </a:lnTo>
                  <a:close/>
                </a:path>
              </a:pathLst>
            </a:custGeom>
            <a:ln w="12699">
              <a:solidFill>
                <a:srgbClr val="8DD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37670" y="2967954"/>
            <a:ext cx="1195705" cy="1269514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59"/>
              </a:spcBef>
            </a:pPr>
            <a:r>
              <a:rPr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cs typeface="Calibri"/>
              </a:rPr>
              <a:t>EDA:</a:t>
            </a:r>
          </a:p>
          <a:p>
            <a:pPr marL="12065" marR="5080" algn="ctr">
              <a:lnSpc>
                <a:spcPts val="1400"/>
              </a:lnSpc>
              <a:spcBef>
                <a:spcPts val="515"/>
              </a:spcBef>
            </a:pPr>
            <a:r>
              <a:rPr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cs typeface="Calibri"/>
              </a:rPr>
              <a:t>Check imbalance, Univariate &amp; Bivariate analysis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3609638" y="2313820"/>
            <a:ext cx="1612900" cy="1857375"/>
            <a:chOff x="3609638" y="2313820"/>
            <a:chExt cx="1612900" cy="1857375"/>
          </a:xfrm>
        </p:grpSpPr>
        <p:sp>
          <p:nvSpPr>
            <p:cNvPr id="13" name="object 13"/>
            <p:cNvSpPr/>
            <p:nvPr/>
          </p:nvSpPr>
          <p:spPr>
            <a:xfrm>
              <a:off x="3615988" y="2320169"/>
              <a:ext cx="1600200" cy="1844675"/>
            </a:xfrm>
            <a:custGeom>
              <a:avLst/>
              <a:gdLst/>
              <a:ahLst/>
              <a:cxnLst/>
              <a:rect l="l" t="t" r="r" b="b"/>
              <a:pathLst>
                <a:path w="1600200" h="1844675">
                  <a:moveTo>
                    <a:pt x="1333332" y="1844424"/>
                  </a:moveTo>
                  <a:lnTo>
                    <a:pt x="266672" y="1844424"/>
                  </a:lnTo>
                  <a:lnTo>
                    <a:pt x="218738" y="1840127"/>
                  </a:lnTo>
                  <a:lnTo>
                    <a:pt x="173622" y="1827740"/>
                  </a:lnTo>
                  <a:lnTo>
                    <a:pt x="132077" y="1808015"/>
                  </a:lnTo>
                  <a:lnTo>
                    <a:pt x="94858" y="1781706"/>
                  </a:lnTo>
                  <a:lnTo>
                    <a:pt x="62718" y="1749565"/>
                  </a:lnTo>
                  <a:lnTo>
                    <a:pt x="36408" y="1712346"/>
                  </a:lnTo>
                  <a:lnTo>
                    <a:pt x="16683" y="1670801"/>
                  </a:lnTo>
                  <a:lnTo>
                    <a:pt x="4296" y="1625685"/>
                  </a:lnTo>
                  <a:lnTo>
                    <a:pt x="0" y="1577750"/>
                  </a:lnTo>
                  <a:lnTo>
                    <a:pt x="0" y="266672"/>
                  </a:lnTo>
                  <a:lnTo>
                    <a:pt x="4296" y="218738"/>
                  </a:lnTo>
                  <a:lnTo>
                    <a:pt x="16683" y="173622"/>
                  </a:lnTo>
                  <a:lnTo>
                    <a:pt x="36408" y="132077"/>
                  </a:lnTo>
                  <a:lnTo>
                    <a:pt x="62718" y="94858"/>
                  </a:lnTo>
                  <a:lnTo>
                    <a:pt x="94858" y="62718"/>
                  </a:lnTo>
                  <a:lnTo>
                    <a:pt x="132077" y="36408"/>
                  </a:lnTo>
                  <a:lnTo>
                    <a:pt x="173622" y="16683"/>
                  </a:lnTo>
                  <a:lnTo>
                    <a:pt x="218738" y="4296"/>
                  </a:lnTo>
                  <a:lnTo>
                    <a:pt x="266672" y="0"/>
                  </a:lnTo>
                  <a:lnTo>
                    <a:pt x="1333332" y="0"/>
                  </a:lnTo>
                  <a:lnTo>
                    <a:pt x="1385601" y="5171"/>
                  </a:lnTo>
                  <a:lnTo>
                    <a:pt x="1435384" y="20299"/>
                  </a:lnTo>
                  <a:lnTo>
                    <a:pt x="1481283" y="44804"/>
                  </a:lnTo>
                  <a:lnTo>
                    <a:pt x="1521899" y="78106"/>
                  </a:lnTo>
                  <a:lnTo>
                    <a:pt x="1555201" y="118722"/>
                  </a:lnTo>
                  <a:lnTo>
                    <a:pt x="1579706" y="164621"/>
                  </a:lnTo>
                  <a:lnTo>
                    <a:pt x="1594834" y="214404"/>
                  </a:lnTo>
                  <a:lnTo>
                    <a:pt x="1600005" y="266672"/>
                  </a:lnTo>
                  <a:lnTo>
                    <a:pt x="1600005" y="1577750"/>
                  </a:lnTo>
                  <a:lnTo>
                    <a:pt x="1595709" y="1625685"/>
                  </a:lnTo>
                  <a:lnTo>
                    <a:pt x="1583322" y="1670801"/>
                  </a:lnTo>
                  <a:lnTo>
                    <a:pt x="1563597" y="1712346"/>
                  </a:lnTo>
                  <a:lnTo>
                    <a:pt x="1537287" y="1749565"/>
                  </a:lnTo>
                  <a:lnTo>
                    <a:pt x="1505147" y="1781706"/>
                  </a:lnTo>
                  <a:lnTo>
                    <a:pt x="1467927" y="1808015"/>
                  </a:lnTo>
                  <a:lnTo>
                    <a:pt x="1426383" y="1827740"/>
                  </a:lnTo>
                  <a:lnTo>
                    <a:pt x="1381267" y="1840127"/>
                  </a:lnTo>
                  <a:lnTo>
                    <a:pt x="1333332" y="1844424"/>
                  </a:lnTo>
                  <a:close/>
                </a:path>
              </a:pathLst>
            </a:custGeom>
            <a:solidFill>
              <a:srgbClr val="F3C3A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615988" y="2320170"/>
              <a:ext cx="1600200" cy="1844675"/>
            </a:xfrm>
            <a:custGeom>
              <a:avLst/>
              <a:gdLst/>
              <a:ahLst/>
              <a:cxnLst/>
              <a:rect l="l" t="t" r="r" b="b"/>
              <a:pathLst>
                <a:path w="1600200" h="1844675">
                  <a:moveTo>
                    <a:pt x="0" y="266672"/>
                  </a:moveTo>
                  <a:lnTo>
                    <a:pt x="4296" y="218738"/>
                  </a:lnTo>
                  <a:lnTo>
                    <a:pt x="16683" y="173622"/>
                  </a:lnTo>
                  <a:lnTo>
                    <a:pt x="36408" y="132077"/>
                  </a:lnTo>
                  <a:lnTo>
                    <a:pt x="62718" y="94858"/>
                  </a:lnTo>
                  <a:lnTo>
                    <a:pt x="94858" y="62718"/>
                  </a:lnTo>
                  <a:lnTo>
                    <a:pt x="132077" y="36408"/>
                  </a:lnTo>
                  <a:lnTo>
                    <a:pt x="173622" y="16683"/>
                  </a:lnTo>
                  <a:lnTo>
                    <a:pt x="218738" y="4296"/>
                  </a:lnTo>
                  <a:lnTo>
                    <a:pt x="266672" y="0"/>
                  </a:lnTo>
                  <a:lnTo>
                    <a:pt x="1333332" y="0"/>
                  </a:lnTo>
                  <a:lnTo>
                    <a:pt x="1385601" y="5171"/>
                  </a:lnTo>
                  <a:lnTo>
                    <a:pt x="1435384" y="20299"/>
                  </a:lnTo>
                  <a:lnTo>
                    <a:pt x="1481283" y="44804"/>
                  </a:lnTo>
                  <a:lnTo>
                    <a:pt x="1521899" y="78106"/>
                  </a:lnTo>
                  <a:lnTo>
                    <a:pt x="1555201" y="118722"/>
                  </a:lnTo>
                  <a:lnTo>
                    <a:pt x="1579706" y="164621"/>
                  </a:lnTo>
                  <a:lnTo>
                    <a:pt x="1594834" y="214404"/>
                  </a:lnTo>
                  <a:lnTo>
                    <a:pt x="1600005" y="266672"/>
                  </a:lnTo>
                  <a:lnTo>
                    <a:pt x="1600005" y="1577750"/>
                  </a:lnTo>
                  <a:lnTo>
                    <a:pt x="1595709" y="1625685"/>
                  </a:lnTo>
                  <a:lnTo>
                    <a:pt x="1583322" y="1670801"/>
                  </a:lnTo>
                  <a:lnTo>
                    <a:pt x="1563597" y="1712346"/>
                  </a:lnTo>
                  <a:lnTo>
                    <a:pt x="1537287" y="1749565"/>
                  </a:lnTo>
                  <a:lnTo>
                    <a:pt x="1505147" y="1781706"/>
                  </a:lnTo>
                  <a:lnTo>
                    <a:pt x="1467927" y="1808015"/>
                  </a:lnTo>
                  <a:lnTo>
                    <a:pt x="1426383" y="1827740"/>
                  </a:lnTo>
                  <a:lnTo>
                    <a:pt x="1381267" y="1840127"/>
                  </a:lnTo>
                  <a:lnTo>
                    <a:pt x="1333332" y="1844424"/>
                  </a:lnTo>
                  <a:lnTo>
                    <a:pt x="266672" y="1844424"/>
                  </a:lnTo>
                  <a:lnTo>
                    <a:pt x="218738" y="1840127"/>
                  </a:lnTo>
                  <a:lnTo>
                    <a:pt x="173622" y="1827740"/>
                  </a:lnTo>
                  <a:lnTo>
                    <a:pt x="132077" y="1808015"/>
                  </a:lnTo>
                  <a:lnTo>
                    <a:pt x="94858" y="1781706"/>
                  </a:lnTo>
                  <a:lnTo>
                    <a:pt x="62718" y="1749565"/>
                  </a:lnTo>
                  <a:lnTo>
                    <a:pt x="36408" y="1712346"/>
                  </a:lnTo>
                  <a:lnTo>
                    <a:pt x="16683" y="1670801"/>
                  </a:lnTo>
                  <a:lnTo>
                    <a:pt x="4296" y="1625685"/>
                  </a:lnTo>
                  <a:lnTo>
                    <a:pt x="0" y="1577750"/>
                  </a:lnTo>
                  <a:lnTo>
                    <a:pt x="0" y="266672"/>
                  </a:lnTo>
                  <a:close/>
                </a:path>
              </a:pathLst>
            </a:custGeom>
            <a:ln w="12699">
              <a:solidFill>
                <a:srgbClr val="8DD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775485" y="2967954"/>
            <a:ext cx="1280795" cy="1154161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40640" indent="-28575">
              <a:lnSpc>
                <a:spcPct val="100000"/>
              </a:lnSpc>
              <a:spcBef>
                <a:spcPts val="459"/>
              </a:spcBef>
            </a:pPr>
            <a:r>
              <a:rPr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cs typeface="Calibri"/>
              </a:rPr>
              <a:t>Data Preparation</a:t>
            </a:r>
          </a:p>
          <a:p>
            <a:pPr marL="153035" marR="33655" indent="-112395">
              <a:lnSpc>
                <a:spcPts val="1400"/>
              </a:lnSpc>
              <a:spcBef>
                <a:spcPts val="515"/>
              </a:spcBef>
            </a:pPr>
            <a:r>
              <a:rPr sz="1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cs typeface="Calibri"/>
              </a:rPr>
              <a:t>Dummy variables, test-train split, feature scaling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289646" y="2313820"/>
            <a:ext cx="1612900" cy="1857375"/>
            <a:chOff x="5289646" y="2313820"/>
            <a:chExt cx="1612900" cy="1857375"/>
          </a:xfrm>
        </p:grpSpPr>
        <p:sp>
          <p:nvSpPr>
            <p:cNvPr id="17" name="object 17"/>
            <p:cNvSpPr/>
            <p:nvPr/>
          </p:nvSpPr>
          <p:spPr>
            <a:xfrm>
              <a:off x="5295996" y="2320169"/>
              <a:ext cx="1600200" cy="1844675"/>
            </a:xfrm>
            <a:custGeom>
              <a:avLst/>
              <a:gdLst/>
              <a:ahLst/>
              <a:cxnLst/>
              <a:rect l="l" t="t" r="r" b="b"/>
              <a:pathLst>
                <a:path w="1600200" h="1844675">
                  <a:moveTo>
                    <a:pt x="1333332" y="1844424"/>
                  </a:moveTo>
                  <a:lnTo>
                    <a:pt x="266673" y="1844424"/>
                  </a:lnTo>
                  <a:lnTo>
                    <a:pt x="218738" y="1840127"/>
                  </a:lnTo>
                  <a:lnTo>
                    <a:pt x="173622" y="1827740"/>
                  </a:lnTo>
                  <a:lnTo>
                    <a:pt x="132078" y="1808015"/>
                  </a:lnTo>
                  <a:lnTo>
                    <a:pt x="94858" y="1781706"/>
                  </a:lnTo>
                  <a:lnTo>
                    <a:pt x="62718" y="1749565"/>
                  </a:lnTo>
                  <a:lnTo>
                    <a:pt x="36408" y="1712346"/>
                  </a:lnTo>
                  <a:lnTo>
                    <a:pt x="16683" y="1670801"/>
                  </a:lnTo>
                  <a:lnTo>
                    <a:pt x="4296" y="1625685"/>
                  </a:lnTo>
                  <a:lnTo>
                    <a:pt x="0" y="1577750"/>
                  </a:lnTo>
                  <a:lnTo>
                    <a:pt x="0" y="266672"/>
                  </a:lnTo>
                  <a:lnTo>
                    <a:pt x="4296" y="218738"/>
                  </a:lnTo>
                  <a:lnTo>
                    <a:pt x="16683" y="173622"/>
                  </a:lnTo>
                  <a:lnTo>
                    <a:pt x="36408" y="132077"/>
                  </a:lnTo>
                  <a:lnTo>
                    <a:pt x="62718" y="94858"/>
                  </a:lnTo>
                  <a:lnTo>
                    <a:pt x="94858" y="62718"/>
                  </a:lnTo>
                  <a:lnTo>
                    <a:pt x="132078" y="36408"/>
                  </a:lnTo>
                  <a:lnTo>
                    <a:pt x="173622" y="16683"/>
                  </a:lnTo>
                  <a:lnTo>
                    <a:pt x="218738" y="4296"/>
                  </a:lnTo>
                  <a:lnTo>
                    <a:pt x="266673" y="0"/>
                  </a:lnTo>
                  <a:lnTo>
                    <a:pt x="1333332" y="0"/>
                  </a:lnTo>
                  <a:lnTo>
                    <a:pt x="1385601" y="5171"/>
                  </a:lnTo>
                  <a:lnTo>
                    <a:pt x="1435384" y="20299"/>
                  </a:lnTo>
                  <a:lnTo>
                    <a:pt x="1481283" y="44804"/>
                  </a:lnTo>
                  <a:lnTo>
                    <a:pt x="1521898" y="78106"/>
                  </a:lnTo>
                  <a:lnTo>
                    <a:pt x="1555201" y="118722"/>
                  </a:lnTo>
                  <a:lnTo>
                    <a:pt x="1579706" y="164621"/>
                  </a:lnTo>
                  <a:lnTo>
                    <a:pt x="1594835" y="214404"/>
                  </a:lnTo>
                  <a:lnTo>
                    <a:pt x="1600006" y="266672"/>
                  </a:lnTo>
                  <a:lnTo>
                    <a:pt x="1600006" y="1577750"/>
                  </a:lnTo>
                  <a:lnTo>
                    <a:pt x="1595710" y="1625685"/>
                  </a:lnTo>
                  <a:lnTo>
                    <a:pt x="1583322" y="1670801"/>
                  </a:lnTo>
                  <a:lnTo>
                    <a:pt x="1563597" y="1712346"/>
                  </a:lnTo>
                  <a:lnTo>
                    <a:pt x="1537288" y="1749565"/>
                  </a:lnTo>
                  <a:lnTo>
                    <a:pt x="1505147" y="1781706"/>
                  </a:lnTo>
                  <a:lnTo>
                    <a:pt x="1467928" y="1808015"/>
                  </a:lnTo>
                  <a:lnTo>
                    <a:pt x="1426383" y="1827740"/>
                  </a:lnTo>
                  <a:lnTo>
                    <a:pt x="1381267" y="1840127"/>
                  </a:lnTo>
                  <a:lnTo>
                    <a:pt x="1333332" y="184442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8437">
                    <a:tint val="66000"/>
                    <a:satMod val="160000"/>
                  </a:srgbClr>
                </a:gs>
                <a:gs pos="50000">
                  <a:srgbClr val="FF8437">
                    <a:tint val="44500"/>
                    <a:satMod val="160000"/>
                  </a:srgbClr>
                </a:gs>
                <a:gs pos="100000">
                  <a:srgbClr val="FF8437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295996" y="2320170"/>
              <a:ext cx="1600200" cy="1844675"/>
            </a:xfrm>
            <a:custGeom>
              <a:avLst/>
              <a:gdLst/>
              <a:ahLst/>
              <a:cxnLst/>
              <a:rect l="l" t="t" r="r" b="b"/>
              <a:pathLst>
                <a:path w="1600200" h="1844675">
                  <a:moveTo>
                    <a:pt x="0" y="266672"/>
                  </a:moveTo>
                  <a:lnTo>
                    <a:pt x="4296" y="218738"/>
                  </a:lnTo>
                  <a:lnTo>
                    <a:pt x="16683" y="173622"/>
                  </a:lnTo>
                  <a:lnTo>
                    <a:pt x="36408" y="132077"/>
                  </a:lnTo>
                  <a:lnTo>
                    <a:pt x="62718" y="94858"/>
                  </a:lnTo>
                  <a:lnTo>
                    <a:pt x="94858" y="62718"/>
                  </a:lnTo>
                  <a:lnTo>
                    <a:pt x="132078" y="36408"/>
                  </a:lnTo>
                  <a:lnTo>
                    <a:pt x="173622" y="16683"/>
                  </a:lnTo>
                  <a:lnTo>
                    <a:pt x="218738" y="4296"/>
                  </a:lnTo>
                  <a:lnTo>
                    <a:pt x="266673" y="0"/>
                  </a:lnTo>
                  <a:lnTo>
                    <a:pt x="1333332" y="0"/>
                  </a:lnTo>
                  <a:lnTo>
                    <a:pt x="1385601" y="5171"/>
                  </a:lnTo>
                  <a:lnTo>
                    <a:pt x="1435384" y="20299"/>
                  </a:lnTo>
                  <a:lnTo>
                    <a:pt x="1481283" y="44804"/>
                  </a:lnTo>
                  <a:lnTo>
                    <a:pt x="1521898" y="78106"/>
                  </a:lnTo>
                  <a:lnTo>
                    <a:pt x="1555201" y="118722"/>
                  </a:lnTo>
                  <a:lnTo>
                    <a:pt x="1579706" y="164621"/>
                  </a:lnTo>
                  <a:lnTo>
                    <a:pt x="1594835" y="214404"/>
                  </a:lnTo>
                  <a:lnTo>
                    <a:pt x="1600006" y="266672"/>
                  </a:lnTo>
                  <a:lnTo>
                    <a:pt x="1600006" y="1577750"/>
                  </a:lnTo>
                  <a:lnTo>
                    <a:pt x="1595710" y="1625685"/>
                  </a:lnTo>
                  <a:lnTo>
                    <a:pt x="1583322" y="1670801"/>
                  </a:lnTo>
                  <a:lnTo>
                    <a:pt x="1563597" y="1712346"/>
                  </a:lnTo>
                  <a:lnTo>
                    <a:pt x="1537288" y="1749565"/>
                  </a:lnTo>
                  <a:lnTo>
                    <a:pt x="1505147" y="1781706"/>
                  </a:lnTo>
                  <a:lnTo>
                    <a:pt x="1467928" y="1808015"/>
                  </a:lnTo>
                  <a:lnTo>
                    <a:pt x="1426383" y="1827740"/>
                  </a:lnTo>
                  <a:lnTo>
                    <a:pt x="1381267" y="1840127"/>
                  </a:lnTo>
                  <a:lnTo>
                    <a:pt x="1333332" y="1844424"/>
                  </a:lnTo>
                  <a:lnTo>
                    <a:pt x="266673" y="1844424"/>
                  </a:lnTo>
                  <a:lnTo>
                    <a:pt x="218738" y="1840127"/>
                  </a:lnTo>
                  <a:lnTo>
                    <a:pt x="173622" y="1827740"/>
                  </a:lnTo>
                  <a:lnTo>
                    <a:pt x="132078" y="1808015"/>
                  </a:lnTo>
                  <a:lnTo>
                    <a:pt x="94858" y="1781706"/>
                  </a:lnTo>
                  <a:lnTo>
                    <a:pt x="62718" y="1749565"/>
                  </a:lnTo>
                  <a:lnTo>
                    <a:pt x="36408" y="1712346"/>
                  </a:lnTo>
                  <a:lnTo>
                    <a:pt x="16683" y="1670801"/>
                  </a:lnTo>
                  <a:lnTo>
                    <a:pt x="4296" y="1625685"/>
                  </a:lnTo>
                  <a:lnTo>
                    <a:pt x="0" y="1577750"/>
                  </a:lnTo>
                  <a:lnTo>
                    <a:pt x="0" y="266672"/>
                  </a:lnTo>
                  <a:close/>
                </a:path>
              </a:pathLst>
            </a:custGeom>
            <a:ln w="12699">
              <a:solidFill>
                <a:srgbClr val="8DD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468874" y="2878800"/>
            <a:ext cx="1254125" cy="1333697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cs typeface="Calibri"/>
              </a:rPr>
              <a:t>Model Building</a:t>
            </a:r>
            <a:r>
              <a:rPr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cs typeface="Calibri"/>
              </a:rPr>
              <a:t>:</a:t>
            </a:r>
          </a:p>
          <a:p>
            <a:pPr marL="12700" marR="5080" algn="ctr">
              <a:lnSpc>
                <a:spcPts val="1400"/>
              </a:lnSpc>
              <a:spcBef>
                <a:spcPts val="515"/>
              </a:spcBef>
            </a:pPr>
            <a:r>
              <a:rPr sz="1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cs typeface="Calibri"/>
              </a:rPr>
              <a:t>RFE for top 15 feature, Manual Feature Reduction &amp; finalizing model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6969652" y="2313820"/>
            <a:ext cx="1612900" cy="1857375"/>
            <a:chOff x="6969652" y="2313820"/>
            <a:chExt cx="1612900" cy="1857375"/>
          </a:xfrm>
        </p:grpSpPr>
        <p:sp>
          <p:nvSpPr>
            <p:cNvPr id="21" name="object 21"/>
            <p:cNvSpPr/>
            <p:nvPr/>
          </p:nvSpPr>
          <p:spPr>
            <a:xfrm>
              <a:off x="6976002" y="2320169"/>
              <a:ext cx="1600200" cy="1844675"/>
            </a:xfrm>
            <a:custGeom>
              <a:avLst/>
              <a:gdLst/>
              <a:ahLst/>
              <a:cxnLst/>
              <a:rect l="l" t="t" r="r" b="b"/>
              <a:pathLst>
                <a:path w="1600200" h="1844675">
                  <a:moveTo>
                    <a:pt x="1333332" y="1844424"/>
                  </a:moveTo>
                  <a:lnTo>
                    <a:pt x="266672" y="1844424"/>
                  </a:lnTo>
                  <a:lnTo>
                    <a:pt x="218738" y="1840127"/>
                  </a:lnTo>
                  <a:lnTo>
                    <a:pt x="173622" y="1827740"/>
                  </a:lnTo>
                  <a:lnTo>
                    <a:pt x="132078" y="1808015"/>
                  </a:lnTo>
                  <a:lnTo>
                    <a:pt x="94859" y="1781706"/>
                  </a:lnTo>
                  <a:lnTo>
                    <a:pt x="62718" y="1749565"/>
                  </a:lnTo>
                  <a:lnTo>
                    <a:pt x="36408" y="1712346"/>
                  </a:lnTo>
                  <a:lnTo>
                    <a:pt x="16683" y="1670801"/>
                  </a:lnTo>
                  <a:lnTo>
                    <a:pt x="4296" y="1625685"/>
                  </a:lnTo>
                  <a:lnTo>
                    <a:pt x="0" y="1577750"/>
                  </a:lnTo>
                  <a:lnTo>
                    <a:pt x="0" y="266672"/>
                  </a:lnTo>
                  <a:lnTo>
                    <a:pt x="4296" y="218738"/>
                  </a:lnTo>
                  <a:lnTo>
                    <a:pt x="16683" y="173622"/>
                  </a:lnTo>
                  <a:lnTo>
                    <a:pt x="36408" y="132077"/>
                  </a:lnTo>
                  <a:lnTo>
                    <a:pt x="62718" y="94858"/>
                  </a:lnTo>
                  <a:lnTo>
                    <a:pt x="94859" y="62718"/>
                  </a:lnTo>
                  <a:lnTo>
                    <a:pt x="132078" y="36408"/>
                  </a:lnTo>
                  <a:lnTo>
                    <a:pt x="173622" y="16683"/>
                  </a:lnTo>
                  <a:lnTo>
                    <a:pt x="218738" y="4296"/>
                  </a:lnTo>
                  <a:lnTo>
                    <a:pt x="266672" y="0"/>
                  </a:lnTo>
                  <a:lnTo>
                    <a:pt x="1333332" y="0"/>
                  </a:lnTo>
                  <a:lnTo>
                    <a:pt x="1385601" y="5171"/>
                  </a:lnTo>
                  <a:lnTo>
                    <a:pt x="1435384" y="20299"/>
                  </a:lnTo>
                  <a:lnTo>
                    <a:pt x="1481283" y="44804"/>
                  </a:lnTo>
                  <a:lnTo>
                    <a:pt x="1521899" y="78106"/>
                  </a:lnTo>
                  <a:lnTo>
                    <a:pt x="1555201" y="118722"/>
                  </a:lnTo>
                  <a:lnTo>
                    <a:pt x="1579707" y="164621"/>
                  </a:lnTo>
                  <a:lnTo>
                    <a:pt x="1594835" y="214404"/>
                  </a:lnTo>
                  <a:lnTo>
                    <a:pt x="1600006" y="266672"/>
                  </a:lnTo>
                  <a:lnTo>
                    <a:pt x="1600006" y="1577750"/>
                  </a:lnTo>
                  <a:lnTo>
                    <a:pt x="1595710" y="1625685"/>
                  </a:lnTo>
                  <a:lnTo>
                    <a:pt x="1583322" y="1670801"/>
                  </a:lnTo>
                  <a:lnTo>
                    <a:pt x="1563597" y="1712346"/>
                  </a:lnTo>
                  <a:lnTo>
                    <a:pt x="1537288" y="1749565"/>
                  </a:lnTo>
                  <a:lnTo>
                    <a:pt x="1505147" y="1781706"/>
                  </a:lnTo>
                  <a:lnTo>
                    <a:pt x="1467928" y="1808015"/>
                  </a:lnTo>
                  <a:lnTo>
                    <a:pt x="1426383" y="1827740"/>
                  </a:lnTo>
                  <a:lnTo>
                    <a:pt x="1381267" y="1840127"/>
                  </a:lnTo>
                  <a:lnTo>
                    <a:pt x="1333332" y="184442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8437">
                    <a:tint val="66000"/>
                    <a:satMod val="160000"/>
                  </a:srgbClr>
                </a:gs>
                <a:gs pos="50000">
                  <a:srgbClr val="FF8437">
                    <a:tint val="44500"/>
                    <a:satMod val="160000"/>
                  </a:srgbClr>
                </a:gs>
                <a:gs pos="100000">
                  <a:srgbClr val="FF8437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976002" y="2320170"/>
              <a:ext cx="1600200" cy="1844675"/>
            </a:xfrm>
            <a:custGeom>
              <a:avLst/>
              <a:gdLst/>
              <a:ahLst/>
              <a:cxnLst/>
              <a:rect l="l" t="t" r="r" b="b"/>
              <a:pathLst>
                <a:path w="1600200" h="1844675">
                  <a:moveTo>
                    <a:pt x="0" y="266672"/>
                  </a:moveTo>
                  <a:lnTo>
                    <a:pt x="4296" y="218738"/>
                  </a:lnTo>
                  <a:lnTo>
                    <a:pt x="16683" y="173622"/>
                  </a:lnTo>
                  <a:lnTo>
                    <a:pt x="36408" y="132077"/>
                  </a:lnTo>
                  <a:lnTo>
                    <a:pt x="62718" y="94858"/>
                  </a:lnTo>
                  <a:lnTo>
                    <a:pt x="94859" y="62718"/>
                  </a:lnTo>
                  <a:lnTo>
                    <a:pt x="132078" y="36408"/>
                  </a:lnTo>
                  <a:lnTo>
                    <a:pt x="173622" y="16683"/>
                  </a:lnTo>
                  <a:lnTo>
                    <a:pt x="218738" y="4296"/>
                  </a:lnTo>
                  <a:lnTo>
                    <a:pt x="266672" y="0"/>
                  </a:lnTo>
                  <a:lnTo>
                    <a:pt x="1333332" y="0"/>
                  </a:lnTo>
                  <a:lnTo>
                    <a:pt x="1385601" y="5171"/>
                  </a:lnTo>
                  <a:lnTo>
                    <a:pt x="1435384" y="20299"/>
                  </a:lnTo>
                  <a:lnTo>
                    <a:pt x="1481283" y="44804"/>
                  </a:lnTo>
                  <a:lnTo>
                    <a:pt x="1521899" y="78106"/>
                  </a:lnTo>
                  <a:lnTo>
                    <a:pt x="1555201" y="118722"/>
                  </a:lnTo>
                  <a:lnTo>
                    <a:pt x="1579707" y="164621"/>
                  </a:lnTo>
                  <a:lnTo>
                    <a:pt x="1594835" y="214404"/>
                  </a:lnTo>
                  <a:lnTo>
                    <a:pt x="1600006" y="266672"/>
                  </a:lnTo>
                  <a:lnTo>
                    <a:pt x="1600006" y="1577750"/>
                  </a:lnTo>
                  <a:lnTo>
                    <a:pt x="1595710" y="1625685"/>
                  </a:lnTo>
                  <a:lnTo>
                    <a:pt x="1583322" y="1670801"/>
                  </a:lnTo>
                  <a:lnTo>
                    <a:pt x="1563597" y="1712346"/>
                  </a:lnTo>
                  <a:lnTo>
                    <a:pt x="1537288" y="1749565"/>
                  </a:lnTo>
                  <a:lnTo>
                    <a:pt x="1505147" y="1781706"/>
                  </a:lnTo>
                  <a:lnTo>
                    <a:pt x="1467928" y="1808015"/>
                  </a:lnTo>
                  <a:lnTo>
                    <a:pt x="1426383" y="1827740"/>
                  </a:lnTo>
                  <a:lnTo>
                    <a:pt x="1381267" y="1840127"/>
                  </a:lnTo>
                  <a:lnTo>
                    <a:pt x="1333332" y="1844424"/>
                  </a:lnTo>
                  <a:lnTo>
                    <a:pt x="266672" y="1844424"/>
                  </a:lnTo>
                  <a:lnTo>
                    <a:pt x="218738" y="1840127"/>
                  </a:lnTo>
                  <a:lnTo>
                    <a:pt x="173622" y="1827740"/>
                  </a:lnTo>
                  <a:lnTo>
                    <a:pt x="132078" y="1808015"/>
                  </a:lnTo>
                  <a:lnTo>
                    <a:pt x="94859" y="1781706"/>
                  </a:lnTo>
                  <a:lnTo>
                    <a:pt x="62718" y="1749565"/>
                  </a:lnTo>
                  <a:lnTo>
                    <a:pt x="36408" y="1712346"/>
                  </a:lnTo>
                  <a:lnTo>
                    <a:pt x="16683" y="1670801"/>
                  </a:lnTo>
                  <a:lnTo>
                    <a:pt x="4296" y="1625685"/>
                  </a:lnTo>
                  <a:lnTo>
                    <a:pt x="0" y="1577750"/>
                  </a:lnTo>
                  <a:lnTo>
                    <a:pt x="0" y="266672"/>
                  </a:lnTo>
                  <a:close/>
                </a:path>
              </a:pathLst>
            </a:custGeom>
            <a:ln w="12699">
              <a:solidFill>
                <a:srgbClr val="8DD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092808" y="2878800"/>
            <a:ext cx="1365885" cy="106045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cs typeface="Calibri"/>
              </a:rPr>
              <a:t>Model Evaluation:</a:t>
            </a:r>
          </a:p>
          <a:p>
            <a:pPr marL="90805" marR="82550" algn="ctr">
              <a:lnSpc>
                <a:spcPts val="1400"/>
              </a:lnSpc>
              <a:spcBef>
                <a:spcPts val="515"/>
              </a:spcBef>
            </a:pPr>
            <a:r>
              <a:rPr sz="1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cs typeface="Calibri"/>
              </a:rPr>
              <a:t>Confusion matrix, Cutoff Selection, assigning Lead Score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8649659" y="2313820"/>
            <a:ext cx="1612900" cy="1857375"/>
            <a:chOff x="8649659" y="2313820"/>
            <a:chExt cx="1612900" cy="1857375"/>
          </a:xfrm>
        </p:grpSpPr>
        <p:sp>
          <p:nvSpPr>
            <p:cNvPr id="25" name="object 25"/>
            <p:cNvSpPr/>
            <p:nvPr/>
          </p:nvSpPr>
          <p:spPr>
            <a:xfrm>
              <a:off x="8656009" y="2320169"/>
              <a:ext cx="1600200" cy="1844675"/>
            </a:xfrm>
            <a:custGeom>
              <a:avLst/>
              <a:gdLst/>
              <a:ahLst/>
              <a:cxnLst/>
              <a:rect l="l" t="t" r="r" b="b"/>
              <a:pathLst>
                <a:path w="1600200" h="1844675">
                  <a:moveTo>
                    <a:pt x="1333332" y="1844424"/>
                  </a:moveTo>
                  <a:lnTo>
                    <a:pt x="266672" y="1844424"/>
                  </a:lnTo>
                  <a:lnTo>
                    <a:pt x="218737" y="1840127"/>
                  </a:lnTo>
                  <a:lnTo>
                    <a:pt x="173622" y="1827740"/>
                  </a:lnTo>
                  <a:lnTo>
                    <a:pt x="132078" y="1808015"/>
                  </a:lnTo>
                  <a:lnTo>
                    <a:pt x="94859" y="1781706"/>
                  </a:lnTo>
                  <a:lnTo>
                    <a:pt x="62718" y="1749565"/>
                  </a:lnTo>
                  <a:lnTo>
                    <a:pt x="36408" y="1712346"/>
                  </a:lnTo>
                  <a:lnTo>
                    <a:pt x="16683" y="1670801"/>
                  </a:lnTo>
                  <a:lnTo>
                    <a:pt x="4296" y="1625685"/>
                  </a:lnTo>
                  <a:lnTo>
                    <a:pt x="0" y="1577750"/>
                  </a:lnTo>
                  <a:lnTo>
                    <a:pt x="0" y="266672"/>
                  </a:lnTo>
                  <a:lnTo>
                    <a:pt x="4296" y="218738"/>
                  </a:lnTo>
                  <a:lnTo>
                    <a:pt x="16683" y="173622"/>
                  </a:lnTo>
                  <a:lnTo>
                    <a:pt x="36408" y="132077"/>
                  </a:lnTo>
                  <a:lnTo>
                    <a:pt x="62718" y="94858"/>
                  </a:lnTo>
                  <a:lnTo>
                    <a:pt x="94859" y="62718"/>
                  </a:lnTo>
                  <a:lnTo>
                    <a:pt x="132078" y="36408"/>
                  </a:lnTo>
                  <a:lnTo>
                    <a:pt x="173622" y="16683"/>
                  </a:lnTo>
                  <a:lnTo>
                    <a:pt x="218737" y="4296"/>
                  </a:lnTo>
                  <a:lnTo>
                    <a:pt x="266672" y="0"/>
                  </a:lnTo>
                  <a:lnTo>
                    <a:pt x="1333332" y="0"/>
                  </a:lnTo>
                  <a:lnTo>
                    <a:pt x="1385601" y="5171"/>
                  </a:lnTo>
                  <a:lnTo>
                    <a:pt x="1435384" y="20299"/>
                  </a:lnTo>
                  <a:lnTo>
                    <a:pt x="1481283" y="44804"/>
                  </a:lnTo>
                  <a:lnTo>
                    <a:pt x="1521899" y="78106"/>
                  </a:lnTo>
                  <a:lnTo>
                    <a:pt x="1555201" y="118722"/>
                  </a:lnTo>
                  <a:lnTo>
                    <a:pt x="1579706" y="164621"/>
                  </a:lnTo>
                  <a:lnTo>
                    <a:pt x="1594834" y="214404"/>
                  </a:lnTo>
                  <a:lnTo>
                    <a:pt x="1600005" y="266672"/>
                  </a:lnTo>
                  <a:lnTo>
                    <a:pt x="1600005" y="1577750"/>
                  </a:lnTo>
                  <a:lnTo>
                    <a:pt x="1595709" y="1625685"/>
                  </a:lnTo>
                  <a:lnTo>
                    <a:pt x="1583321" y="1670801"/>
                  </a:lnTo>
                  <a:lnTo>
                    <a:pt x="1563596" y="1712346"/>
                  </a:lnTo>
                  <a:lnTo>
                    <a:pt x="1537287" y="1749565"/>
                  </a:lnTo>
                  <a:lnTo>
                    <a:pt x="1505146" y="1781706"/>
                  </a:lnTo>
                  <a:lnTo>
                    <a:pt x="1467927" y="1808015"/>
                  </a:lnTo>
                  <a:lnTo>
                    <a:pt x="1426383" y="1827740"/>
                  </a:lnTo>
                  <a:lnTo>
                    <a:pt x="1381267" y="1840127"/>
                  </a:lnTo>
                  <a:lnTo>
                    <a:pt x="1333332" y="184442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8656009" y="2320170"/>
              <a:ext cx="1600200" cy="1844675"/>
            </a:xfrm>
            <a:custGeom>
              <a:avLst/>
              <a:gdLst/>
              <a:ahLst/>
              <a:cxnLst/>
              <a:rect l="l" t="t" r="r" b="b"/>
              <a:pathLst>
                <a:path w="1600200" h="1844675">
                  <a:moveTo>
                    <a:pt x="0" y="266672"/>
                  </a:moveTo>
                  <a:lnTo>
                    <a:pt x="4296" y="218738"/>
                  </a:lnTo>
                  <a:lnTo>
                    <a:pt x="16683" y="173622"/>
                  </a:lnTo>
                  <a:lnTo>
                    <a:pt x="36408" y="132077"/>
                  </a:lnTo>
                  <a:lnTo>
                    <a:pt x="62718" y="94858"/>
                  </a:lnTo>
                  <a:lnTo>
                    <a:pt x="94859" y="62718"/>
                  </a:lnTo>
                  <a:lnTo>
                    <a:pt x="132078" y="36408"/>
                  </a:lnTo>
                  <a:lnTo>
                    <a:pt x="173622" y="16683"/>
                  </a:lnTo>
                  <a:lnTo>
                    <a:pt x="218737" y="4296"/>
                  </a:lnTo>
                  <a:lnTo>
                    <a:pt x="266672" y="0"/>
                  </a:lnTo>
                  <a:lnTo>
                    <a:pt x="1333332" y="0"/>
                  </a:lnTo>
                  <a:lnTo>
                    <a:pt x="1385601" y="5171"/>
                  </a:lnTo>
                  <a:lnTo>
                    <a:pt x="1435384" y="20299"/>
                  </a:lnTo>
                  <a:lnTo>
                    <a:pt x="1481283" y="44804"/>
                  </a:lnTo>
                  <a:lnTo>
                    <a:pt x="1521899" y="78106"/>
                  </a:lnTo>
                  <a:lnTo>
                    <a:pt x="1555201" y="118722"/>
                  </a:lnTo>
                  <a:lnTo>
                    <a:pt x="1579706" y="164621"/>
                  </a:lnTo>
                  <a:lnTo>
                    <a:pt x="1594834" y="214404"/>
                  </a:lnTo>
                  <a:lnTo>
                    <a:pt x="1600005" y="266672"/>
                  </a:lnTo>
                  <a:lnTo>
                    <a:pt x="1600005" y="1577750"/>
                  </a:lnTo>
                  <a:lnTo>
                    <a:pt x="1595709" y="1625685"/>
                  </a:lnTo>
                  <a:lnTo>
                    <a:pt x="1583321" y="1670801"/>
                  </a:lnTo>
                  <a:lnTo>
                    <a:pt x="1563596" y="1712346"/>
                  </a:lnTo>
                  <a:lnTo>
                    <a:pt x="1537287" y="1749565"/>
                  </a:lnTo>
                  <a:lnTo>
                    <a:pt x="1505146" y="1781706"/>
                  </a:lnTo>
                  <a:lnTo>
                    <a:pt x="1467927" y="1808015"/>
                  </a:lnTo>
                  <a:lnTo>
                    <a:pt x="1426383" y="1827740"/>
                  </a:lnTo>
                  <a:lnTo>
                    <a:pt x="1381267" y="1840127"/>
                  </a:lnTo>
                  <a:lnTo>
                    <a:pt x="1333332" y="1844424"/>
                  </a:lnTo>
                  <a:lnTo>
                    <a:pt x="266672" y="1844424"/>
                  </a:lnTo>
                  <a:lnTo>
                    <a:pt x="218737" y="1840127"/>
                  </a:lnTo>
                  <a:lnTo>
                    <a:pt x="173622" y="1827740"/>
                  </a:lnTo>
                  <a:lnTo>
                    <a:pt x="132078" y="1808015"/>
                  </a:lnTo>
                  <a:lnTo>
                    <a:pt x="94859" y="1781706"/>
                  </a:lnTo>
                  <a:lnTo>
                    <a:pt x="62718" y="1749565"/>
                  </a:lnTo>
                  <a:lnTo>
                    <a:pt x="36408" y="1712346"/>
                  </a:lnTo>
                  <a:lnTo>
                    <a:pt x="16683" y="1670801"/>
                  </a:lnTo>
                  <a:lnTo>
                    <a:pt x="4296" y="1625685"/>
                  </a:lnTo>
                  <a:lnTo>
                    <a:pt x="0" y="1577750"/>
                  </a:lnTo>
                  <a:lnTo>
                    <a:pt x="0" y="266672"/>
                  </a:lnTo>
                  <a:close/>
                </a:path>
              </a:pathLst>
            </a:custGeom>
            <a:ln w="12699">
              <a:solidFill>
                <a:srgbClr val="8DD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792984" y="2828688"/>
            <a:ext cx="1325880" cy="120650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34620" marR="127000" algn="ctr">
              <a:lnSpc>
                <a:spcPts val="1510"/>
              </a:lnSpc>
              <a:spcBef>
                <a:spcPts val="290"/>
              </a:spcBef>
            </a:pPr>
            <a:r>
              <a:rPr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cs typeface="Calibri"/>
              </a:rPr>
              <a:t>Predictions on Test Data:</a:t>
            </a:r>
          </a:p>
          <a:p>
            <a:pPr marL="12700" marR="5080" indent="-635" algn="ctr">
              <a:lnSpc>
                <a:spcPts val="1400"/>
              </a:lnSpc>
              <a:spcBef>
                <a:spcPts val="495"/>
              </a:spcBef>
            </a:pPr>
            <a:r>
              <a:rPr sz="1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cs typeface="Calibri"/>
              </a:rPr>
              <a:t>Compare train vs test metrics, Assign Lead Score and get top features</a:t>
            </a:r>
          </a:p>
        </p:txBody>
      </p:sp>
      <p:grpSp>
        <p:nvGrpSpPr>
          <p:cNvPr id="28" name="object 28"/>
          <p:cNvGrpSpPr/>
          <p:nvPr/>
        </p:nvGrpSpPr>
        <p:grpSpPr>
          <a:xfrm>
            <a:off x="10329665" y="2313820"/>
            <a:ext cx="1698625" cy="1857375"/>
            <a:chOff x="10329665" y="2313820"/>
            <a:chExt cx="1698625" cy="1857375"/>
          </a:xfrm>
        </p:grpSpPr>
        <p:sp>
          <p:nvSpPr>
            <p:cNvPr id="29" name="object 29"/>
            <p:cNvSpPr/>
            <p:nvPr/>
          </p:nvSpPr>
          <p:spPr>
            <a:xfrm>
              <a:off x="10336015" y="2320169"/>
              <a:ext cx="1685925" cy="1844675"/>
            </a:xfrm>
            <a:custGeom>
              <a:avLst/>
              <a:gdLst/>
              <a:ahLst/>
              <a:cxnLst/>
              <a:rect l="l" t="t" r="r" b="b"/>
              <a:pathLst>
                <a:path w="1685925" h="1844675">
                  <a:moveTo>
                    <a:pt x="1404664" y="1844424"/>
                  </a:moveTo>
                  <a:lnTo>
                    <a:pt x="280939" y="1844424"/>
                  </a:lnTo>
                  <a:lnTo>
                    <a:pt x="235370" y="1840747"/>
                  </a:lnTo>
                  <a:lnTo>
                    <a:pt x="192141" y="1830101"/>
                  </a:lnTo>
                  <a:lnTo>
                    <a:pt x="151832" y="1813066"/>
                  </a:lnTo>
                  <a:lnTo>
                    <a:pt x="115020" y="1790219"/>
                  </a:lnTo>
                  <a:lnTo>
                    <a:pt x="82285" y="1762138"/>
                  </a:lnTo>
                  <a:lnTo>
                    <a:pt x="54205" y="1729403"/>
                  </a:lnTo>
                  <a:lnTo>
                    <a:pt x="31358" y="1692592"/>
                  </a:lnTo>
                  <a:lnTo>
                    <a:pt x="14322" y="1652283"/>
                  </a:lnTo>
                  <a:lnTo>
                    <a:pt x="3677" y="1609054"/>
                  </a:lnTo>
                  <a:lnTo>
                    <a:pt x="0" y="1563484"/>
                  </a:lnTo>
                  <a:lnTo>
                    <a:pt x="0" y="280939"/>
                  </a:lnTo>
                  <a:lnTo>
                    <a:pt x="3677" y="235369"/>
                  </a:lnTo>
                  <a:lnTo>
                    <a:pt x="14322" y="192140"/>
                  </a:lnTo>
                  <a:lnTo>
                    <a:pt x="31358" y="151831"/>
                  </a:lnTo>
                  <a:lnTo>
                    <a:pt x="54205" y="115020"/>
                  </a:lnTo>
                  <a:lnTo>
                    <a:pt x="82285" y="82285"/>
                  </a:lnTo>
                  <a:lnTo>
                    <a:pt x="115020" y="54204"/>
                  </a:lnTo>
                  <a:lnTo>
                    <a:pt x="151832" y="31357"/>
                  </a:lnTo>
                  <a:lnTo>
                    <a:pt x="192141" y="14322"/>
                  </a:lnTo>
                  <a:lnTo>
                    <a:pt x="235370" y="3677"/>
                  </a:lnTo>
                  <a:lnTo>
                    <a:pt x="280939" y="0"/>
                  </a:lnTo>
                  <a:lnTo>
                    <a:pt x="1404664" y="0"/>
                  </a:lnTo>
                  <a:lnTo>
                    <a:pt x="1459728" y="5448"/>
                  </a:lnTo>
                  <a:lnTo>
                    <a:pt x="1512174" y="21385"/>
                  </a:lnTo>
                  <a:lnTo>
                    <a:pt x="1560529" y="47201"/>
                  </a:lnTo>
                  <a:lnTo>
                    <a:pt x="1603317" y="82285"/>
                  </a:lnTo>
                  <a:lnTo>
                    <a:pt x="1638402" y="125074"/>
                  </a:lnTo>
                  <a:lnTo>
                    <a:pt x="1664218" y="173428"/>
                  </a:lnTo>
                  <a:lnTo>
                    <a:pt x="1680155" y="225874"/>
                  </a:lnTo>
                  <a:lnTo>
                    <a:pt x="1685603" y="280939"/>
                  </a:lnTo>
                  <a:lnTo>
                    <a:pt x="1685603" y="1563484"/>
                  </a:lnTo>
                  <a:lnTo>
                    <a:pt x="1681926" y="1609054"/>
                  </a:lnTo>
                  <a:lnTo>
                    <a:pt x="1671280" y="1652283"/>
                  </a:lnTo>
                  <a:lnTo>
                    <a:pt x="1654245" y="1692592"/>
                  </a:lnTo>
                  <a:lnTo>
                    <a:pt x="1631398" y="1729403"/>
                  </a:lnTo>
                  <a:lnTo>
                    <a:pt x="1603318" y="1762138"/>
                  </a:lnTo>
                  <a:lnTo>
                    <a:pt x="1570583" y="1790219"/>
                  </a:lnTo>
                  <a:lnTo>
                    <a:pt x="1533772" y="1813066"/>
                  </a:lnTo>
                  <a:lnTo>
                    <a:pt x="1493462" y="1830101"/>
                  </a:lnTo>
                  <a:lnTo>
                    <a:pt x="1450234" y="1840747"/>
                  </a:lnTo>
                  <a:lnTo>
                    <a:pt x="1404664" y="184442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0336015" y="2320170"/>
              <a:ext cx="1685925" cy="1844675"/>
            </a:xfrm>
            <a:custGeom>
              <a:avLst/>
              <a:gdLst/>
              <a:ahLst/>
              <a:cxnLst/>
              <a:rect l="l" t="t" r="r" b="b"/>
              <a:pathLst>
                <a:path w="1685925" h="1844675">
                  <a:moveTo>
                    <a:pt x="0" y="280939"/>
                  </a:moveTo>
                  <a:lnTo>
                    <a:pt x="3677" y="235369"/>
                  </a:lnTo>
                  <a:lnTo>
                    <a:pt x="14322" y="192140"/>
                  </a:lnTo>
                  <a:lnTo>
                    <a:pt x="31358" y="151831"/>
                  </a:lnTo>
                  <a:lnTo>
                    <a:pt x="54205" y="115020"/>
                  </a:lnTo>
                  <a:lnTo>
                    <a:pt x="82285" y="82285"/>
                  </a:lnTo>
                  <a:lnTo>
                    <a:pt x="115020" y="54204"/>
                  </a:lnTo>
                  <a:lnTo>
                    <a:pt x="151832" y="31357"/>
                  </a:lnTo>
                  <a:lnTo>
                    <a:pt x="192141" y="14322"/>
                  </a:lnTo>
                  <a:lnTo>
                    <a:pt x="235370" y="3677"/>
                  </a:lnTo>
                  <a:lnTo>
                    <a:pt x="280939" y="0"/>
                  </a:lnTo>
                  <a:lnTo>
                    <a:pt x="1404664" y="0"/>
                  </a:lnTo>
                  <a:lnTo>
                    <a:pt x="1459728" y="5448"/>
                  </a:lnTo>
                  <a:lnTo>
                    <a:pt x="1512174" y="21385"/>
                  </a:lnTo>
                  <a:lnTo>
                    <a:pt x="1560529" y="47201"/>
                  </a:lnTo>
                  <a:lnTo>
                    <a:pt x="1603317" y="82285"/>
                  </a:lnTo>
                  <a:lnTo>
                    <a:pt x="1638402" y="125074"/>
                  </a:lnTo>
                  <a:lnTo>
                    <a:pt x="1664218" y="173428"/>
                  </a:lnTo>
                  <a:lnTo>
                    <a:pt x="1680155" y="225874"/>
                  </a:lnTo>
                  <a:lnTo>
                    <a:pt x="1685603" y="280939"/>
                  </a:lnTo>
                  <a:lnTo>
                    <a:pt x="1685603" y="1563484"/>
                  </a:lnTo>
                  <a:lnTo>
                    <a:pt x="1681926" y="1609054"/>
                  </a:lnTo>
                  <a:lnTo>
                    <a:pt x="1671280" y="1652283"/>
                  </a:lnTo>
                  <a:lnTo>
                    <a:pt x="1654245" y="1692592"/>
                  </a:lnTo>
                  <a:lnTo>
                    <a:pt x="1631398" y="1729403"/>
                  </a:lnTo>
                  <a:lnTo>
                    <a:pt x="1603318" y="1762138"/>
                  </a:lnTo>
                  <a:lnTo>
                    <a:pt x="1570583" y="1790219"/>
                  </a:lnTo>
                  <a:lnTo>
                    <a:pt x="1533772" y="1813066"/>
                  </a:lnTo>
                  <a:lnTo>
                    <a:pt x="1493462" y="1830101"/>
                  </a:lnTo>
                  <a:lnTo>
                    <a:pt x="1450234" y="1840747"/>
                  </a:lnTo>
                  <a:lnTo>
                    <a:pt x="1404664" y="1844424"/>
                  </a:lnTo>
                  <a:lnTo>
                    <a:pt x="280939" y="1844424"/>
                  </a:lnTo>
                  <a:lnTo>
                    <a:pt x="235370" y="1840747"/>
                  </a:lnTo>
                  <a:lnTo>
                    <a:pt x="192141" y="1830101"/>
                  </a:lnTo>
                  <a:lnTo>
                    <a:pt x="151832" y="1813066"/>
                  </a:lnTo>
                  <a:lnTo>
                    <a:pt x="115020" y="1790219"/>
                  </a:lnTo>
                  <a:lnTo>
                    <a:pt x="82285" y="1762138"/>
                  </a:lnTo>
                  <a:lnTo>
                    <a:pt x="54205" y="1729403"/>
                  </a:lnTo>
                  <a:lnTo>
                    <a:pt x="31358" y="1692592"/>
                  </a:lnTo>
                  <a:lnTo>
                    <a:pt x="14322" y="1652283"/>
                  </a:lnTo>
                  <a:lnTo>
                    <a:pt x="3677" y="1609054"/>
                  </a:lnTo>
                  <a:lnTo>
                    <a:pt x="0" y="1563484"/>
                  </a:lnTo>
                  <a:lnTo>
                    <a:pt x="0" y="280939"/>
                  </a:lnTo>
                  <a:close/>
                </a:path>
              </a:pathLst>
            </a:custGeom>
            <a:ln w="12699">
              <a:solidFill>
                <a:srgbClr val="8DD8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479695" y="2789646"/>
            <a:ext cx="1381125" cy="123888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cs typeface="Calibri"/>
              </a:rPr>
              <a:t>Recommendation:</a:t>
            </a:r>
          </a:p>
          <a:p>
            <a:pPr marL="15875" marR="7620" indent="-1270" algn="ctr">
              <a:lnSpc>
                <a:spcPts val="1400"/>
              </a:lnSpc>
              <a:spcBef>
                <a:spcPts val="515"/>
              </a:spcBef>
            </a:pPr>
            <a:r>
              <a:rPr sz="1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cs typeface="Calibri"/>
              </a:rPr>
              <a:t>Suggest top 3 features to focus for higher conversion &amp; areas for improvement</a:t>
            </a:r>
          </a:p>
        </p:txBody>
      </p:sp>
      <p:grpSp>
        <p:nvGrpSpPr>
          <p:cNvPr id="32" name="object 32"/>
          <p:cNvGrpSpPr/>
          <p:nvPr/>
        </p:nvGrpSpPr>
        <p:grpSpPr>
          <a:xfrm>
            <a:off x="742405" y="2340049"/>
            <a:ext cx="10570845" cy="504190"/>
            <a:chOff x="742405" y="2340049"/>
            <a:chExt cx="10570845" cy="504190"/>
          </a:xfrm>
        </p:grpSpPr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405" y="2340049"/>
              <a:ext cx="503999" cy="5039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6114" y="2340049"/>
              <a:ext cx="503999" cy="5039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7232" y="2340049"/>
              <a:ext cx="503999" cy="50399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1669" y="2340049"/>
              <a:ext cx="503999" cy="50399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77035" y="2340049"/>
              <a:ext cx="503999" cy="5039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9136" y="2340049"/>
              <a:ext cx="503999" cy="5039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08870" y="2340049"/>
              <a:ext cx="503999" cy="503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7000">
              <a:schemeClr val="bg2">
                <a:tint val="94000"/>
                <a:lumMod val="0"/>
                <a:lumOff val="100000"/>
                <a:alpha val="49338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7DFDB1-72B7-36BD-15E6-2CADF1C57E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228600" tIns="228600" rIns="228600" bIns="228600" rtlCol="0">
            <a:normAutofit/>
          </a:bodyPr>
          <a:lstStyle/>
          <a:p>
            <a:pPr marL="12700"/>
            <a:r>
              <a:rPr lang="en-US">
                <a:solidFill>
                  <a:srgbClr val="FFFFFF"/>
                </a:solidFill>
              </a:rPr>
              <a:t>Data Cleaning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kern="0"/>
            </a:defPPr>
            <a:lvl1pPr>
              <a:defRPr sz="1200" b="0" i="0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pPr>
              <a:spcBef>
                <a:spcPts val="110"/>
              </a:spcBef>
            </a:pPr>
            <a:fld id="{81D60167-4931-47E6-BA6A-407CBD079E47}" type="slidenum">
              <a:rPr lang="en-US" kern="1200" spc="25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Bef>
                  <a:spcPts val="110"/>
                </a:spcBef>
              </a:pPr>
              <a:t>5</a:t>
            </a:fld>
            <a:endParaRPr lang="en-US" kern="1200" spc="25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93A04081-1B63-C949-481E-AC1E50BAFB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3069714"/>
              </p:ext>
            </p:extLst>
          </p:nvPr>
        </p:nvGraphicFramePr>
        <p:xfrm>
          <a:off x="838200" y="1514475"/>
          <a:ext cx="10515600" cy="466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4000"/>
                <a:lumMod val="116000"/>
                <a:alpha val="16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4000" kern="1200" spc="-65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</a:t>
            </a:r>
            <a:r>
              <a:rPr lang="en-US" sz="4000" kern="1200" spc="-19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13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Cleaning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xfrm>
            <a:off x="88011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kern="0"/>
            </a:defPPr>
            <a:lvl1pPr>
              <a:defRPr sz="1200" b="0" i="0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pPr>
              <a:spcBef>
                <a:spcPts val="110"/>
              </a:spcBef>
            </a:pPr>
            <a:fld id="{81D60167-4931-47E6-BA6A-407CBD079E47}" type="slidenum">
              <a:rPr lang="en-US" spc="25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pPr>
                <a:spcBef>
                  <a:spcPts val="110"/>
                </a:spcBef>
              </a:pPr>
              <a:t>6</a:t>
            </a:fld>
            <a:endParaRPr lang="en-US" spc="25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+mn-cs"/>
            </a:endParaRPr>
          </a:p>
        </p:txBody>
      </p:sp>
      <p:graphicFrame>
        <p:nvGraphicFramePr>
          <p:cNvPr id="15" name="object 3">
            <a:extLst>
              <a:ext uri="{FF2B5EF4-FFF2-40B4-BE49-F238E27FC236}">
                <a16:creationId xmlns:a16="http://schemas.microsoft.com/office/drawing/2014/main" id="{A56CA426-A2EE-3970-0498-B51803D78D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410217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4000"/>
                <a:lumMod val="116000"/>
                <a:alpha val="17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614" y="382449"/>
            <a:ext cx="869315" cy="533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10" dirty="0"/>
              <a:t>EDA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25" dirty="0"/>
              <a:t>7</a:t>
            </a:fld>
            <a:endParaRPr spc="25" dirty="0"/>
          </a:p>
        </p:txBody>
      </p:sp>
      <p:sp>
        <p:nvSpPr>
          <p:cNvPr id="3" name="object 3"/>
          <p:cNvSpPr txBox="1"/>
          <p:nvPr/>
        </p:nvSpPr>
        <p:spPr>
          <a:xfrm>
            <a:off x="401660" y="1370069"/>
            <a:ext cx="52139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7495" indent="-264795">
              <a:lnSpc>
                <a:spcPct val="100000"/>
              </a:lnSpc>
              <a:spcBef>
                <a:spcPts val="100"/>
              </a:spcBef>
              <a:buClr>
                <a:srgbClr val="C0781B"/>
              </a:buClr>
              <a:buSzPct val="164705"/>
              <a:buChar char="●"/>
              <a:tabLst>
                <a:tab pos="277495" algn="l"/>
              </a:tabLst>
            </a:pPr>
            <a:r>
              <a:rPr sz="1700" dirty="0">
                <a:solidFill>
                  <a:srgbClr val="424242"/>
                </a:solidFill>
                <a:latin typeface="Arial"/>
                <a:cs typeface="Arial"/>
              </a:rPr>
              <a:t>Data</a:t>
            </a:r>
            <a:r>
              <a:rPr sz="1700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24242"/>
                </a:solidFill>
                <a:latin typeface="Arial"/>
                <a:cs typeface="Arial"/>
              </a:rPr>
              <a:t>is</a:t>
            </a:r>
            <a:r>
              <a:rPr sz="1700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24242"/>
                </a:solidFill>
                <a:latin typeface="Arial"/>
                <a:cs typeface="Arial"/>
              </a:rPr>
              <a:t>imbalanced</a:t>
            </a:r>
            <a:r>
              <a:rPr sz="1700" spc="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00" spc="55" dirty="0">
                <a:solidFill>
                  <a:srgbClr val="424242"/>
                </a:solidFill>
                <a:latin typeface="Arial"/>
                <a:cs typeface="Arial"/>
              </a:rPr>
              <a:t>while</a:t>
            </a:r>
            <a:r>
              <a:rPr sz="1700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24242"/>
                </a:solidFill>
                <a:latin typeface="Arial"/>
                <a:cs typeface="Arial"/>
              </a:rPr>
              <a:t>analyzing</a:t>
            </a:r>
            <a:r>
              <a:rPr sz="1700" spc="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424242"/>
                </a:solidFill>
                <a:latin typeface="Arial"/>
                <a:cs typeface="Arial"/>
              </a:rPr>
              <a:t>target</a:t>
            </a:r>
            <a:r>
              <a:rPr sz="1700" spc="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424242"/>
                </a:solidFill>
                <a:latin typeface="Arial"/>
                <a:cs typeface="Arial"/>
              </a:rPr>
              <a:t>variable.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354" y="1822451"/>
            <a:ext cx="5562599" cy="45815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85329" y="2325251"/>
            <a:ext cx="463169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15240" indent="-29019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03530" algn="l"/>
              </a:tabLst>
            </a:pPr>
            <a:r>
              <a:rPr dirty="0">
                <a:solidFill>
                  <a:srgbClr val="424242"/>
                </a:solidFill>
                <a:latin typeface="Arial"/>
                <a:cs typeface="Arial"/>
              </a:rPr>
              <a:t>Conversion</a:t>
            </a:r>
            <a:r>
              <a:rPr spc="110" dirty="0">
                <a:solidFill>
                  <a:srgbClr val="424242"/>
                </a:solidFill>
                <a:latin typeface="Arial"/>
                <a:cs typeface="Arial"/>
              </a:rPr>
              <a:t>  </a:t>
            </a:r>
            <a:r>
              <a:rPr dirty="0">
                <a:solidFill>
                  <a:srgbClr val="424242"/>
                </a:solidFill>
                <a:latin typeface="Arial"/>
                <a:cs typeface="Arial"/>
              </a:rPr>
              <a:t>rate</a:t>
            </a:r>
            <a:r>
              <a:rPr spc="114" dirty="0">
                <a:solidFill>
                  <a:srgbClr val="424242"/>
                </a:solidFill>
                <a:latin typeface="Arial"/>
                <a:cs typeface="Arial"/>
              </a:rPr>
              <a:t>  </a:t>
            </a:r>
            <a:r>
              <a:rPr dirty="0">
                <a:solidFill>
                  <a:srgbClr val="424242"/>
                </a:solidFill>
                <a:latin typeface="Arial"/>
                <a:cs typeface="Arial"/>
              </a:rPr>
              <a:t>is</a:t>
            </a:r>
            <a:r>
              <a:rPr spc="114" dirty="0">
                <a:solidFill>
                  <a:srgbClr val="424242"/>
                </a:solidFill>
                <a:latin typeface="Arial"/>
                <a:cs typeface="Arial"/>
              </a:rPr>
              <a:t>  </a:t>
            </a:r>
            <a:r>
              <a:rPr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pc="114" dirty="0">
                <a:solidFill>
                  <a:srgbClr val="424242"/>
                </a:solidFill>
                <a:latin typeface="Arial"/>
                <a:cs typeface="Arial"/>
              </a:rPr>
              <a:t>  </a:t>
            </a:r>
            <a:r>
              <a:rPr dirty="0">
                <a:solidFill>
                  <a:srgbClr val="424242"/>
                </a:solidFill>
                <a:latin typeface="Arial"/>
                <a:cs typeface="Arial"/>
              </a:rPr>
              <a:t>38.5%,</a:t>
            </a:r>
            <a:r>
              <a:rPr spc="114" dirty="0">
                <a:solidFill>
                  <a:srgbClr val="424242"/>
                </a:solidFill>
                <a:latin typeface="Arial"/>
                <a:cs typeface="Arial"/>
              </a:rPr>
              <a:t>  </a:t>
            </a:r>
            <a:r>
              <a:rPr spc="-10" dirty="0">
                <a:solidFill>
                  <a:srgbClr val="424242"/>
                </a:solidFill>
                <a:latin typeface="Arial"/>
                <a:cs typeface="Arial"/>
              </a:rPr>
              <a:t>meaning 	</a:t>
            </a:r>
            <a:r>
              <a:rPr dirty="0">
                <a:solidFill>
                  <a:srgbClr val="424242"/>
                </a:solidFill>
                <a:latin typeface="Arial"/>
                <a:cs typeface="Arial"/>
              </a:rPr>
              <a:t>only</a:t>
            </a:r>
            <a:r>
              <a:rPr spc="1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24242"/>
                </a:solidFill>
                <a:latin typeface="Arial"/>
                <a:cs typeface="Arial"/>
              </a:rPr>
              <a:t>38.5%</a:t>
            </a:r>
            <a:r>
              <a:rPr spc="1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pc="1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pc="1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24242"/>
                </a:solidFill>
                <a:latin typeface="Arial"/>
                <a:cs typeface="Arial"/>
              </a:rPr>
              <a:t>people</a:t>
            </a:r>
            <a:r>
              <a:rPr spc="1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24242"/>
                </a:solidFill>
                <a:latin typeface="Arial"/>
                <a:cs typeface="Arial"/>
              </a:rPr>
              <a:t>have</a:t>
            </a:r>
            <a:r>
              <a:rPr spc="17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424242"/>
                </a:solidFill>
                <a:latin typeface="Arial"/>
                <a:cs typeface="Arial"/>
              </a:rPr>
              <a:t>converted 	</a:t>
            </a:r>
            <a:r>
              <a:rPr spc="6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pc="-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424242"/>
                </a:solidFill>
                <a:latin typeface="Arial"/>
                <a:cs typeface="Arial"/>
              </a:rPr>
              <a:t>leads.(Minority)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Clr>
                <a:srgbClr val="424242"/>
              </a:buClr>
              <a:buFont typeface="Arial"/>
              <a:buChar char="•"/>
            </a:pPr>
            <a:endParaRPr sz="1800" dirty="0">
              <a:latin typeface="Arial"/>
              <a:cs typeface="Arial"/>
            </a:endParaRPr>
          </a:p>
          <a:p>
            <a:pPr marL="302260" marR="5080" indent="-290195" algn="just">
              <a:lnSpc>
                <a:spcPct val="100000"/>
              </a:lnSpc>
              <a:buChar char="•"/>
              <a:tabLst>
                <a:tab pos="303530" algn="l"/>
              </a:tabLst>
            </a:pPr>
            <a:r>
              <a:rPr sz="1800" spc="80" dirty="0">
                <a:solidFill>
                  <a:srgbClr val="424242"/>
                </a:solidFill>
                <a:latin typeface="Arial"/>
                <a:cs typeface="Arial"/>
              </a:rPr>
              <a:t>While</a:t>
            </a:r>
            <a:r>
              <a:rPr sz="1800" spc="1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61.5%</a:t>
            </a:r>
            <a:r>
              <a:rPr sz="1800" spc="1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800" spc="1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1800" spc="1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people</a:t>
            </a:r>
            <a:r>
              <a:rPr sz="1800" spc="1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didn't</a:t>
            </a:r>
            <a:r>
              <a:rPr sz="1800" spc="1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convert 	</a:t>
            </a:r>
            <a:r>
              <a:rPr sz="1800" spc="60" dirty="0">
                <a:solidFill>
                  <a:srgbClr val="424242"/>
                </a:solidFill>
                <a:latin typeface="Arial"/>
                <a:cs typeface="Arial"/>
              </a:rPr>
              <a:t>to</a:t>
            </a:r>
            <a:r>
              <a:rPr sz="1800" spc="-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leads.</a:t>
            </a:r>
            <a:r>
              <a:rPr sz="1800" spc="-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(Majority)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alpha val="0"/>
                <a:lumMod val="53000"/>
                <a:lumOff val="47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614" y="333037"/>
            <a:ext cx="869315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spc="-110" dirty="0"/>
              <a:t>EDA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pc="25" smtClean="0"/>
              <a:pPr marL="38100">
                <a:lnSpc>
                  <a:spcPct val="100000"/>
                </a:lnSpc>
                <a:spcBef>
                  <a:spcPts val="110"/>
                </a:spcBef>
              </a:pPr>
              <a:t>8</a:t>
            </a:fld>
            <a:endParaRPr spc="25" dirty="0"/>
          </a:p>
        </p:txBody>
      </p:sp>
      <p:sp>
        <p:nvSpPr>
          <p:cNvPr id="3" name="object 3"/>
          <p:cNvSpPr txBox="1"/>
          <p:nvPr/>
        </p:nvSpPr>
        <p:spPr>
          <a:xfrm>
            <a:off x="401660" y="1077463"/>
            <a:ext cx="411734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77495" indent="-264795">
              <a:lnSpc>
                <a:spcPct val="100000"/>
              </a:lnSpc>
              <a:spcBef>
                <a:spcPts val="120"/>
              </a:spcBef>
              <a:buClr>
                <a:srgbClr val="C0781B"/>
              </a:buClr>
              <a:buSzPct val="180645"/>
              <a:buChar char="●"/>
              <a:tabLst>
                <a:tab pos="277495" algn="l"/>
              </a:tabLst>
            </a:pPr>
            <a:r>
              <a:rPr sz="1550" dirty="0">
                <a:solidFill>
                  <a:srgbClr val="424242"/>
                </a:solidFill>
                <a:latin typeface="Arial"/>
                <a:cs typeface="Arial"/>
              </a:rPr>
              <a:t>Univariate</a:t>
            </a:r>
            <a:r>
              <a:rPr sz="1550" spc="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424242"/>
                </a:solidFill>
                <a:latin typeface="Arial"/>
                <a:cs typeface="Arial"/>
              </a:rPr>
              <a:t>Analysis</a:t>
            </a:r>
            <a:r>
              <a:rPr sz="1550" spc="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424242"/>
                </a:solidFill>
                <a:latin typeface="Arial"/>
                <a:cs typeface="Arial"/>
              </a:rPr>
              <a:t>–</a:t>
            </a:r>
            <a:r>
              <a:rPr sz="1550" spc="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424242"/>
                </a:solidFill>
                <a:latin typeface="Arial"/>
                <a:cs typeface="Arial"/>
              </a:rPr>
              <a:t>Categorical</a:t>
            </a:r>
            <a:r>
              <a:rPr sz="1550" spc="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424242"/>
                </a:solidFill>
                <a:latin typeface="Arial"/>
                <a:cs typeface="Arial"/>
              </a:rPr>
              <a:t>Variables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9993" y="5712472"/>
            <a:ext cx="5508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marR="5080" indent="-252095">
              <a:lnSpc>
                <a:spcPct val="100000"/>
              </a:lnSpc>
              <a:spcBef>
                <a:spcPts val="100"/>
              </a:spcBef>
              <a:buClr>
                <a:srgbClr val="C0781B"/>
              </a:buClr>
              <a:buChar char="•"/>
              <a:tabLst>
                <a:tab pos="264160" algn="l"/>
                <a:tab pos="856615" algn="l"/>
                <a:tab pos="2411730" algn="l"/>
                <a:tab pos="2751455" algn="l"/>
                <a:tab pos="3946525" algn="l"/>
                <a:tab pos="5312410" algn="l"/>
              </a:tabLst>
            </a:pPr>
            <a:r>
              <a:rPr sz="1800" b="1" spc="-20" dirty="0">
                <a:solidFill>
                  <a:srgbClr val="008000"/>
                </a:solidFill>
                <a:latin typeface="Arial"/>
                <a:cs typeface="Arial"/>
              </a:rPr>
              <a:t>Last</a:t>
            </a:r>
            <a:r>
              <a:rPr sz="1800" b="1" dirty="0">
                <a:solidFill>
                  <a:srgbClr val="008000"/>
                </a:solidFill>
                <a:latin typeface="Arial"/>
                <a:cs typeface="Arial"/>
              </a:rPr>
              <a:t>	</a:t>
            </a:r>
            <a:r>
              <a:rPr sz="1800" b="1" spc="-30" dirty="0">
                <a:solidFill>
                  <a:srgbClr val="008000"/>
                </a:solidFill>
                <a:latin typeface="Arial"/>
                <a:cs typeface="Arial"/>
              </a:rPr>
              <a:t>Activity:</a:t>
            </a:r>
            <a:r>
              <a:rPr sz="1800" b="1" spc="-4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spc="45" dirty="0">
                <a:solidFill>
                  <a:srgbClr val="424242"/>
                </a:solidFill>
                <a:latin typeface="Arial"/>
                <a:cs typeface="Arial"/>
              </a:rPr>
              <a:t>68%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1800" spc="-25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customers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contribution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1800" spc="-25" dirty="0">
                <a:solidFill>
                  <a:srgbClr val="424242"/>
                </a:solidFill>
                <a:latin typeface="Arial"/>
                <a:cs typeface="Arial"/>
              </a:rPr>
              <a:t>in </a:t>
            </a:r>
            <a:r>
              <a:rPr sz="1800" spc="-40" dirty="0">
                <a:solidFill>
                  <a:srgbClr val="424242"/>
                </a:solidFill>
                <a:latin typeface="Arial"/>
                <a:cs typeface="Arial"/>
              </a:rPr>
              <a:t>SMS</a:t>
            </a:r>
            <a:r>
              <a:rPr sz="1800" spc="-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Sent</a:t>
            </a:r>
            <a:r>
              <a:rPr sz="1800" spc="-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&amp;</a:t>
            </a:r>
            <a:r>
              <a:rPr sz="1800" spc="-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Email</a:t>
            </a:r>
            <a:r>
              <a:rPr sz="1800" spc="-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Opened</a:t>
            </a:r>
            <a:r>
              <a:rPr sz="1800" spc="-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activities.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903" y="5712481"/>
            <a:ext cx="5031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marR="5080" indent="-252095">
              <a:lnSpc>
                <a:spcPct val="100000"/>
              </a:lnSpc>
              <a:spcBef>
                <a:spcPts val="100"/>
              </a:spcBef>
              <a:buClr>
                <a:srgbClr val="424242"/>
              </a:buClr>
              <a:buChar char="•"/>
              <a:tabLst>
                <a:tab pos="264160" algn="l"/>
              </a:tabLst>
            </a:pPr>
            <a:r>
              <a:rPr sz="1800" b="1" spc="-25" dirty="0">
                <a:solidFill>
                  <a:srgbClr val="008000"/>
                </a:solidFill>
                <a:latin typeface="Arial"/>
                <a:cs typeface="Arial"/>
              </a:rPr>
              <a:t>Lead</a:t>
            </a:r>
            <a:r>
              <a:rPr sz="1800" b="1" spc="-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b="1" spc="-90" dirty="0">
                <a:solidFill>
                  <a:srgbClr val="008000"/>
                </a:solidFill>
                <a:latin typeface="Arial"/>
                <a:cs typeface="Arial"/>
              </a:rPr>
              <a:t>Source:</a:t>
            </a:r>
            <a:r>
              <a:rPr sz="1800" b="1" spc="-4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424242"/>
                </a:solidFill>
                <a:latin typeface="Arial"/>
                <a:cs typeface="Arial"/>
              </a:rPr>
              <a:t>58%</a:t>
            </a:r>
            <a:r>
              <a:rPr sz="1800" spc="-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Lead</a:t>
            </a:r>
            <a:r>
              <a:rPr sz="1800" spc="-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424242"/>
                </a:solidFill>
                <a:latin typeface="Arial"/>
                <a:cs typeface="Arial"/>
              </a:rPr>
              <a:t>source</a:t>
            </a:r>
            <a:r>
              <a:rPr sz="1800" spc="-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is</a:t>
            </a:r>
            <a:r>
              <a:rPr sz="1800" spc="-3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from</a:t>
            </a:r>
            <a:r>
              <a:rPr sz="1800" spc="-4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Google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&amp;</a:t>
            </a:r>
            <a:r>
              <a:rPr sz="1800" spc="-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Direct</a:t>
            </a:r>
            <a:r>
              <a:rPr sz="1800" spc="-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Traffic</a:t>
            </a:r>
            <a:r>
              <a:rPr sz="1800" spc="-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combined.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2524" y="1550500"/>
            <a:ext cx="5281367" cy="379672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128" y="1645775"/>
            <a:ext cx="5583867" cy="36845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alpha val="0"/>
                <a:lumMod val="0"/>
                <a:lumOff val="100000"/>
              </a:schemeClr>
            </a:gs>
            <a:gs pos="100000">
              <a:schemeClr val="bg2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614" y="333037"/>
            <a:ext cx="869315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spc="-110" dirty="0"/>
              <a:t>EDA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lang="en-US" spc="25" smtClean="0"/>
              <a:pPr marL="38100">
                <a:lnSpc>
                  <a:spcPct val="100000"/>
                </a:lnSpc>
                <a:spcBef>
                  <a:spcPts val="110"/>
                </a:spcBef>
              </a:pPr>
              <a:t>9</a:t>
            </a:fld>
            <a:endParaRPr spc="25" dirty="0"/>
          </a:p>
        </p:txBody>
      </p:sp>
      <p:sp>
        <p:nvSpPr>
          <p:cNvPr id="3" name="object 3"/>
          <p:cNvSpPr txBox="1"/>
          <p:nvPr/>
        </p:nvSpPr>
        <p:spPr>
          <a:xfrm>
            <a:off x="401660" y="1020319"/>
            <a:ext cx="426656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77495" indent="-264795">
              <a:lnSpc>
                <a:spcPct val="100000"/>
              </a:lnSpc>
              <a:spcBef>
                <a:spcPts val="120"/>
              </a:spcBef>
              <a:buClr>
                <a:srgbClr val="C0781B"/>
              </a:buClr>
              <a:buSzPct val="180645"/>
              <a:buChar char="●"/>
              <a:tabLst>
                <a:tab pos="277495" algn="l"/>
              </a:tabLst>
            </a:pPr>
            <a:r>
              <a:rPr sz="1550" b="1" dirty="0">
                <a:solidFill>
                  <a:srgbClr val="424242"/>
                </a:solidFill>
                <a:latin typeface="Arial"/>
                <a:cs typeface="Arial"/>
              </a:rPr>
              <a:t>Univariate</a:t>
            </a:r>
            <a:r>
              <a:rPr sz="1550" b="1" spc="-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50" b="1" spc="-25" dirty="0">
                <a:solidFill>
                  <a:srgbClr val="424242"/>
                </a:solidFill>
                <a:latin typeface="Arial"/>
                <a:cs typeface="Arial"/>
              </a:rPr>
              <a:t>Analysis</a:t>
            </a:r>
            <a:r>
              <a:rPr sz="1550" b="1" spc="-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424242"/>
                </a:solidFill>
                <a:latin typeface="Arial"/>
                <a:cs typeface="Arial"/>
              </a:rPr>
              <a:t>–</a:t>
            </a:r>
            <a:r>
              <a:rPr sz="1550" b="1" spc="-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50" b="1" spc="-10" dirty="0">
                <a:solidFill>
                  <a:srgbClr val="424242"/>
                </a:solidFill>
                <a:latin typeface="Arial"/>
                <a:cs typeface="Arial"/>
              </a:rPr>
              <a:t>Categorical</a:t>
            </a:r>
            <a:r>
              <a:rPr sz="1550" b="1" spc="-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550" b="1" spc="-10" dirty="0">
                <a:solidFill>
                  <a:srgbClr val="424242"/>
                </a:solidFill>
                <a:latin typeface="Arial"/>
                <a:cs typeface="Arial"/>
              </a:rPr>
              <a:t>Variables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5268" y="4791905"/>
            <a:ext cx="44450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marR="5080" indent="-252095">
              <a:lnSpc>
                <a:spcPct val="100000"/>
              </a:lnSpc>
              <a:spcBef>
                <a:spcPts val="100"/>
              </a:spcBef>
              <a:buClr>
                <a:srgbClr val="424242"/>
              </a:buClr>
              <a:buChar char="•"/>
              <a:tabLst>
                <a:tab pos="264160" algn="l"/>
              </a:tabLst>
            </a:pPr>
            <a:r>
              <a:rPr sz="1800" b="1" spc="-25" dirty="0">
                <a:solidFill>
                  <a:srgbClr val="008000"/>
                </a:solidFill>
                <a:latin typeface="Arial"/>
                <a:cs typeface="Arial"/>
              </a:rPr>
              <a:t>Lead</a:t>
            </a:r>
            <a:r>
              <a:rPr sz="1800" b="1" spc="-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008000"/>
                </a:solidFill>
                <a:latin typeface="Arial"/>
                <a:cs typeface="Arial"/>
              </a:rPr>
              <a:t>Origin:</a:t>
            </a:r>
            <a:r>
              <a:rPr sz="1800" b="1" spc="-3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"Landing</a:t>
            </a:r>
            <a:r>
              <a:rPr sz="1800" spc="-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424242"/>
                </a:solidFill>
                <a:latin typeface="Arial"/>
                <a:cs typeface="Arial"/>
              </a:rPr>
              <a:t>Page</a:t>
            </a:r>
            <a:r>
              <a:rPr sz="1800" spc="-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Submission"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identified</a:t>
            </a:r>
            <a:r>
              <a:rPr sz="1800" spc="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424242"/>
                </a:solidFill>
                <a:latin typeface="Arial"/>
                <a:cs typeface="Arial"/>
              </a:rPr>
              <a:t>53%</a:t>
            </a:r>
            <a:r>
              <a:rPr sz="1800" spc="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800" spc="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customers,</a:t>
            </a:r>
            <a:r>
              <a:rPr sz="1800" spc="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"API"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identified</a:t>
            </a:r>
            <a:r>
              <a:rPr sz="1800" spc="2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424242"/>
                </a:solidFill>
                <a:latin typeface="Arial"/>
                <a:cs typeface="Arial"/>
              </a:rPr>
              <a:t>39%.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38431" y="4791909"/>
            <a:ext cx="5633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marR="5080" indent="-252095">
              <a:lnSpc>
                <a:spcPct val="100000"/>
              </a:lnSpc>
              <a:spcBef>
                <a:spcPts val="100"/>
              </a:spcBef>
              <a:buClr>
                <a:srgbClr val="424242"/>
              </a:buClr>
              <a:buChar char="•"/>
              <a:tabLst>
                <a:tab pos="264160" algn="l"/>
              </a:tabLst>
            </a:pPr>
            <a:r>
              <a:rPr sz="1800" b="1" spc="-55" dirty="0">
                <a:solidFill>
                  <a:srgbClr val="008000"/>
                </a:solidFill>
                <a:latin typeface="Arial"/>
                <a:cs typeface="Arial"/>
              </a:rPr>
              <a:t>Current_occupation:</a:t>
            </a:r>
            <a:r>
              <a:rPr sz="1800" b="1" spc="-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It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has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424242"/>
                </a:solidFill>
                <a:latin typeface="Arial"/>
                <a:cs typeface="Arial"/>
              </a:rPr>
              <a:t>90%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the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customers </a:t>
            </a:r>
            <a:r>
              <a:rPr sz="1800" spc="-25" dirty="0">
                <a:solidFill>
                  <a:srgbClr val="424242"/>
                </a:solidFill>
                <a:latin typeface="Arial"/>
                <a:cs typeface="Arial"/>
              </a:rPr>
              <a:t>as 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Unemployed.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525" y="1360075"/>
            <a:ext cx="5716325" cy="31277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5079" y="1360064"/>
            <a:ext cx="5716325" cy="31277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</TotalTime>
  <Words>1544</Words>
  <Application>Microsoft Macintosh PowerPoint</Application>
  <PresentationFormat>Widescreen</PresentationFormat>
  <Paragraphs>181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Impact</vt:lpstr>
      <vt:lpstr>Lucida Sans</vt:lpstr>
      <vt:lpstr>Wingdings</vt:lpstr>
      <vt:lpstr>Office Theme</vt:lpstr>
      <vt:lpstr>PowerPoint Presentation</vt:lpstr>
      <vt:lpstr>Table of Contents</vt:lpstr>
      <vt:lpstr>Problem Statement </vt:lpstr>
      <vt:lpstr>Analysis Approach</vt:lpstr>
      <vt:lpstr>Data Cleaning</vt:lpstr>
      <vt:lpstr>Data Cleaning</vt:lpstr>
      <vt:lpstr>EDA</vt:lpstr>
      <vt:lpstr>EDA</vt:lpstr>
      <vt:lpstr>EDA</vt:lpstr>
      <vt:lpstr>EDA – Bivariate Analysis for Categorical Variables</vt:lpstr>
      <vt:lpstr>EDA – Bivariate Analysis for Categorical Variables</vt:lpstr>
      <vt:lpstr>EDA – Bivariate Analysis for Categorical Variables</vt:lpstr>
      <vt:lpstr>EDA – Bivariate Analysis for Categorical Variables</vt:lpstr>
      <vt:lpstr>EDA – Bivariate Analysis for Numerical Variables</vt:lpstr>
      <vt:lpstr>                                   Model Building</vt:lpstr>
      <vt:lpstr>                                     Model Building</vt:lpstr>
      <vt:lpstr>Model Evaluation Train Data Set</vt:lpstr>
      <vt:lpstr>Model Evaluation</vt:lpstr>
      <vt:lpstr>                                   Model Evaluation</vt:lpstr>
      <vt:lpstr>Recommendation based on Final Model</vt:lpstr>
      <vt:lpstr>Recommendation based on Final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Mittal, Anshumali</dc:creator>
  <cp:lastModifiedBy>Mittal, Anshumali</cp:lastModifiedBy>
  <cp:revision>1</cp:revision>
  <dcterms:created xsi:type="dcterms:W3CDTF">2024-08-20T01:45:05Z</dcterms:created>
  <dcterms:modified xsi:type="dcterms:W3CDTF">2024-08-20T03:16:21Z</dcterms:modified>
</cp:coreProperties>
</file>